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335" r:id="rId3"/>
    <p:sldId id="342" r:id="rId4"/>
    <p:sldId id="347" r:id="rId5"/>
    <p:sldId id="348" r:id="rId6"/>
    <p:sldId id="261" r:id="rId7"/>
    <p:sldId id="313" r:id="rId8"/>
    <p:sldId id="276" r:id="rId9"/>
    <p:sldId id="344" r:id="rId10"/>
    <p:sldId id="345" r:id="rId11"/>
    <p:sldId id="294" r:id="rId12"/>
    <p:sldId id="346" r:id="rId13"/>
    <p:sldId id="337" r:id="rId14"/>
    <p:sldId id="338" r:id="rId15"/>
    <p:sldId id="353" r:id="rId16"/>
    <p:sldId id="349" r:id="rId17"/>
    <p:sldId id="350" r:id="rId18"/>
    <p:sldId id="351" r:id="rId19"/>
    <p:sldId id="352" r:id="rId20"/>
    <p:sldId id="305" r:id="rId21"/>
    <p:sldId id="279" r:id="rId22"/>
    <p:sldId id="317" r:id="rId23"/>
    <p:sldId id="311" r:id="rId24"/>
    <p:sldId id="307" r:id="rId25"/>
    <p:sldId id="339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VNI-Souvir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VNI-Souvir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VNI-Souvir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VNI-Souvir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VNI-Souvir" pitchFamily="2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VNI-Souvir" pitchFamily="2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VNI-Souvir" pitchFamily="2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VNI-Souvir" pitchFamily="2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VNI-Souvir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CC9900"/>
    <a:srgbClr val="996633"/>
    <a:srgbClr val="FFFF00"/>
    <a:srgbClr val="66FF99"/>
    <a:srgbClr val="000099"/>
    <a:srgbClr val="FF66FF"/>
    <a:srgbClr val="FF0066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2013" autoAdjust="0"/>
    <p:restoredTop sz="93801" autoAdjust="0"/>
  </p:normalViewPr>
  <p:slideViewPr>
    <p:cSldViewPr snapToGrid="0">
      <p:cViewPr>
        <p:scale>
          <a:sx n="50" d="100"/>
          <a:sy n="50" d="100"/>
        </p:scale>
        <p:origin x="-8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A0C43-BEA4-4C52-8E74-641ED9D2F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/>
    <p:sndAc>
      <p:stSnd>
        <p:snd r:embed="rId1" name="click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1AE06-A0F7-417D-99CE-4762D6865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/>
    <p:sndAc>
      <p:stSnd>
        <p:snd r:embed="rId1" name="click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AF6DD-438B-47C7-8D9F-9A9CFA333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/>
    <p:sndAc>
      <p:stSnd>
        <p:snd r:embed="rId1" name="click.wav" builtIn="1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E6C3B-ECB0-4D1C-801E-ED08079F3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/>
    <p:sndAc>
      <p:stSnd>
        <p:snd r:embed="rId1" name="click.wav" builtIn="1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11E46-0D3D-4C03-85B8-51F7DF565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/>
    <p:sndAc>
      <p:stSnd>
        <p:snd r:embed="rId1" name="click.wav" builtIn="1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5F3F5-3D6C-4C42-8AD9-4C1C79F1C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/>
    <p:sndAc>
      <p:stSnd>
        <p:snd r:embed="rId1" name="click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16966-3082-4217-A29D-05F31AE00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/>
    <p:sndAc>
      <p:stSnd>
        <p:snd r:embed="rId1" name="click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E45EC-C661-4105-A5EB-0227C3024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/>
    <p:sndAc>
      <p:stSnd>
        <p:snd r:embed="rId1" name="click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995E8-D453-45E6-A9EC-56F55DB41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/>
    <p:sndAc>
      <p:stSnd>
        <p:snd r:embed="rId1" name="click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EB0FD-3635-4111-8546-15B331593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/>
    <p:sndAc>
      <p:stSnd>
        <p:snd r:embed="rId1" name="click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1AE6E-D5EE-4E12-90B9-CADEC8948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/>
    <p:sndAc>
      <p:stSnd>
        <p:snd r:embed="rId1" name="click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C057E-4BD1-4095-A4EC-7AF4AF215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/>
    <p:sndAc>
      <p:stSnd>
        <p:snd r:embed="rId1" name="click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98632-BA95-497A-9469-C9E7F7991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/>
    <p:sndAc>
      <p:stSnd>
        <p:snd r:embed="rId1" name="click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ADC2B-4326-4647-BD1E-FE95807F5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/>
    <p:sndAc>
      <p:stSnd>
        <p:snd r:embed="rId1" name="click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E0275E91-BD5F-4B82-9C0D-3FA0003E3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ransition spd="slow">
    <p:strips/>
    <p:sndAc>
      <p:stSnd>
        <p:snd r:embed="rId16" name="click.wav" builtIn="1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audio" Target="../media/audio3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gif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slide" Target="slide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12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video" Target="file:///E:\Dao%20Duc\chao3.mpg" TargetMode="External"/><Relationship Id="rId7" Type="http://schemas.openxmlformats.org/officeDocument/2006/relationships/image" Target="../media/image25.png"/><Relationship Id="rId2" Type="http://schemas.openxmlformats.org/officeDocument/2006/relationships/video" Target="file:///E:\Dao%20Duc\chao2.mpg" TargetMode="External"/><Relationship Id="rId1" Type="http://schemas.openxmlformats.org/officeDocument/2006/relationships/video" Target="file:///E:\Dao%20Duc\chao1.mpg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29.jpe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28.jpeg"/><Relationship Id="rId4" Type="http://schemas.openxmlformats.org/officeDocument/2006/relationships/video" Target="file:///E:\Dao%20Duc\chao4.mpg" TargetMode="External"/><Relationship Id="rId9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video" Target="file:///E:\Dao%20Duc\th1s.avi" TargetMode="Externa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video" Target="file:///E:\Dao%20Duc\th2s.avi" TargetMode="Externa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video" Target="file:///E:\Dao%20Duc\th3s.avi" TargetMode="Externa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video" Target="file:///E:\Dao%20Duc\th4s.avi" TargetMode="Externa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2.png"/><Relationship Id="rId7" Type="http://schemas.openxmlformats.org/officeDocument/2006/relationships/slide" Target="slide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slide" Target="slide11.xml"/><Relationship Id="rId5" Type="http://schemas.openxmlformats.org/officeDocument/2006/relationships/slide" Target="slide8.xml"/><Relationship Id="rId4" Type="http://schemas.openxmlformats.org/officeDocument/2006/relationships/slide" Target="slide4.xml"/><Relationship Id="rId9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3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41.gif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3.jpeg"/><Relationship Id="rId4" Type="http://schemas.openxmlformats.org/officeDocument/2006/relationships/audio" Target="../media/audio4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audio" Target="file:///E:\Dao%20Duc\That%20la%20hay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0.jpe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audio" Target="../media/audio4.wav"/><Relationship Id="rId7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audio" Target="../media/audio5.wav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3" descr="Border-8807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-381000" y="1657350"/>
            <a:ext cx="99060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0800" algn="ctr" rotWithShape="0">
              <a:srgbClr val="9999FF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Arial" charset="0"/>
              </a:rPr>
              <a:t>Giáo án </a:t>
            </a:r>
            <a:r>
              <a:rPr lang="vi-VN" sz="5400">
                <a:solidFill>
                  <a:srgbClr val="FF0066"/>
                </a:solidFill>
                <a:latin typeface="Arial" charset="0"/>
              </a:rPr>
              <a:t>đ</a:t>
            </a:r>
            <a:r>
              <a:rPr lang="en-US" sz="5400">
                <a:solidFill>
                  <a:srgbClr val="FF0066"/>
                </a:solidFill>
                <a:latin typeface="Arial" charset="0"/>
              </a:rPr>
              <a:t>iện tử</a:t>
            </a:r>
          </a:p>
        </p:txBody>
      </p:sp>
      <p:sp>
        <p:nvSpPr>
          <p:cNvPr id="108559" name="Text Box 15"/>
          <p:cNvSpPr txBox="1">
            <a:spLocks noChangeArrowheads="1"/>
          </p:cNvSpPr>
          <p:nvPr/>
        </p:nvSpPr>
        <p:spPr bwMode="auto">
          <a:xfrm>
            <a:off x="2971800" y="2381250"/>
            <a:ext cx="36385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u="sng">
                <a:solidFill>
                  <a:srgbClr val="FF0066"/>
                </a:solidFill>
                <a:latin typeface="Arial" charset="0"/>
              </a:rPr>
              <a:t>Môn</a:t>
            </a:r>
            <a:r>
              <a:rPr lang="en-US" sz="3200">
                <a:solidFill>
                  <a:srgbClr val="FF0066"/>
                </a:solidFill>
                <a:latin typeface="Arial" charset="0"/>
              </a:rPr>
              <a:t> :</a:t>
            </a:r>
            <a:r>
              <a:rPr lang="en-US" sz="480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400">
                <a:solidFill>
                  <a:srgbClr val="FF0066"/>
                </a:solidFill>
                <a:latin typeface="Arial" charset="0"/>
              </a:rPr>
              <a:t>ĐẠO ĐỨC 2</a:t>
            </a:r>
          </a:p>
        </p:txBody>
      </p:sp>
      <p:sp>
        <p:nvSpPr>
          <p:cNvPr id="108560" name="Text Box 16"/>
          <p:cNvSpPr txBox="1">
            <a:spLocks noChangeArrowheads="1"/>
          </p:cNvSpPr>
          <p:nvPr/>
        </p:nvSpPr>
        <p:spPr bwMode="auto">
          <a:xfrm>
            <a:off x="-285750" y="3181350"/>
            <a:ext cx="78486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u="sng">
                <a:solidFill>
                  <a:srgbClr val="006600"/>
                </a:solidFill>
                <a:latin typeface="Arial" charset="0"/>
              </a:rPr>
              <a:t>Bài 3 :</a:t>
            </a:r>
            <a:r>
              <a:rPr lang="en-US" sz="3200">
                <a:solidFill>
                  <a:srgbClr val="006600"/>
                </a:solidFill>
                <a:latin typeface="Arial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6600"/>
                </a:solidFill>
                <a:latin typeface="Arial" charset="0"/>
              </a:rPr>
              <a:t>GỌN GÀNG, NGĂN NẮP</a:t>
            </a:r>
          </a:p>
        </p:txBody>
      </p:sp>
    </p:spTree>
  </p:cSld>
  <p:clrMapOvr>
    <a:masterClrMapping/>
  </p:clrMapOvr>
  <p:transition spd="slow">
    <p:strips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528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8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2" grpId="0"/>
      <p:bldP spid="108552" grpId="1"/>
      <p:bldP spid="108559" grpId="0"/>
      <p:bldP spid="10856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6" name="WordArt 4"/>
          <p:cNvSpPr>
            <a:spLocks noChangeArrowheads="1" noChangeShapeType="1" noTextEdit="1"/>
          </p:cNvSpPr>
          <p:nvPr/>
        </p:nvSpPr>
        <p:spPr bwMode="auto">
          <a:xfrm>
            <a:off x="2209800" y="0"/>
            <a:ext cx="4038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>
                <a:rot lat="300000" lon="899998" rev="0"/>
              </a:camera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990033"/>
                </a:solidFill>
                <a:latin typeface="Arial"/>
                <a:cs typeface="Arial"/>
              </a:rPr>
              <a:t>Kết luận:</a:t>
            </a:r>
          </a:p>
        </p:txBody>
      </p:sp>
      <p:sp>
        <p:nvSpPr>
          <p:cNvPr id="284677" name="WordArt 5" descr="Green marble"/>
          <p:cNvSpPr>
            <a:spLocks noChangeArrowheads="1" noChangeShapeType="1" noTextEdit="1"/>
          </p:cNvSpPr>
          <p:nvPr/>
        </p:nvSpPr>
        <p:spPr bwMode="auto">
          <a:xfrm>
            <a:off x="1447800" y="2667000"/>
            <a:ext cx="63246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375"/>
              </a:avLst>
            </a:prstTxWarp>
          </a:bodyPr>
          <a:lstStyle/>
          <a:p>
            <a:pPr algn="ctr"/>
            <a:r>
              <a:rPr lang="vi-VN" sz="3600" b="1" kern="10">
                <a:ln w="2857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effectLst>
                  <a:outerShdw dist="28398" dir="3806097" algn="ctr" rotWithShape="0">
                    <a:srgbClr val="008000"/>
                  </a:outerShdw>
                </a:effectLst>
                <a:latin typeface="Arial"/>
                <a:cs typeface="Arial"/>
              </a:rPr>
              <a:t>Nên rèn luyện thói quen gọn gàng, </a:t>
            </a:r>
          </a:p>
          <a:p>
            <a:pPr algn="ctr"/>
            <a:r>
              <a:rPr lang="vi-VN" sz="3600" b="1" kern="10">
                <a:ln w="2857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effectLst>
                  <a:outerShdw dist="28398" dir="3806097" algn="ctr" rotWithShape="0">
                    <a:srgbClr val="008000"/>
                  </a:outerShdw>
                </a:effectLst>
                <a:latin typeface="Arial"/>
                <a:cs typeface="Arial"/>
              </a:rPr>
              <a:t>ngăn nắp trong sinh hoạt.</a:t>
            </a:r>
            <a:endParaRPr lang="en-US" sz="3600" b="1" kern="10">
              <a:ln w="28575">
                <a:solidFill>
                  <a:srgbClr val="008000"/>
                </a:solidFill>
                <a:round/>
                <a:headEnd/>
                <a:tailEnd/>
              </a:ln>
              <a:blipFill dpi="0" rotWithShape="1">
                <a:blip r:embed="rId5"/>
                <a:srcRect/>
                <a:tile tx="0" ty="0" sx="100000" sy="100000" flip="none" algn="tl"/>
              </a:blipFill>
              <a:effectLst>
                <a:outerShdw dist="28398" dir="3806097" algn="ctr" rotWithShape="0">
                  <a:srgbClr val="008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5604" name="Picture 6" descr="ani_rose1%5b1%5d"/>
          <p:cNvPicPr>
            <a:picLocks noChangeAspect="1" noChangeArrowheads="1" noCrop="1"/>
          </p:cNvPicPr>
          <p:nvPr>
            <p:ph/>
          </p:nvPr>
        </p:nvPicPr>
        <p:blipFill>
          <a:blip r:embed="rId6"/>
          <a:srcRect/>
          <a:stretch>
            <a:fillRect/>
          </a:stretch>
        </p:blipFill>
        <p:spPr>
          <a:xfrm>
            <a:off x="4038600" y="5334000"/>
            <a:ext cx="866775" cy="1247775"/>
          </a:xfrm>
          <a:noFill/>
        </p:spPr>
      </p:pic>
      <p:sp>
        <p:nvSpPr>
          <p:cNvPr id="284680" name="AutoShape 8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381750"/>
            <a:ext cx="533400" cy="47625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ransition spd="slow">
    <p:strips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4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4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4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46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84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6" grpId="0" animBg="1"/>
      <p:bldP spid="284677" grpId="0" animBg="1"/>
      <p:bldP spid="28468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_012_1~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966FF"/>
          </a:solidFill>
          <a:ln w="9525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26627" name="Rectangle 9"/>
          <p:cNvSpPr>
            <a:spLocks noChangeArrowheads="1"/>
          </p:cNvSpPr>
          <p:nvPr/>
        </p:nvSpPr>
        <p:spPr bwMode="auto">
          <a:xfrm>
            <a:off x="381000" y="1676400"/>
            <a:ext cx="8382000" cy="4495800"/>
          </a:xfrm>
          <a:prstGeom prst="rect">
            <a:avLst/>
          </a:prstGeom>
          <a:solidFill>
            <a:schemeClr val="hlink">
              <a:alpha val="6509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pic>
        <p:nvPicPr>
          <p:cNvPr id="26628" name="Picture 7" descr="firew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3406775" y="3254375"/>
            <a:ext cx="19494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2971800" y="609600"/>
            <a:ext cx="411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solidFill>
                  <a:srgbClr val="A50021"/>
                </a:solidFill>
                <a:latin typeface="Arial" charset="0"/>
              </a:rPr>
              <a:t>Xem phim</a:t>
            </a:r>
          </a:p>
        </p:txBody>
      </p:sp>
      <p:sp>
        <p:nvSpPr>
          <p:cNvPr id="143364" name="WordArt 4" descr="Large confetti"/>
          <p:cNvSpPr>
            <a:spLocks noChangeArrowheads="1" noChangeShapeType="1" noTextEdit="1"/>
          </p:cNvSpPr>
          <p:nvPr/>
        </p:nvSpPr>
        <p:spPr bwMode="auto">
          <a:xfrm>
            <a:off x="685800" y="2133600"/>
            <a:ext cx="8458200" cy="3581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>
                <a:rot lat="600000" lon="21299996" rev="0"/>
              </a:camera>
              <a:lightRig rig="legacyFlat3" dir="t"/>
            </a:scene3d>
            <a:sp3d extrusionH="430200" prstMaterial="legacyMatte">
              <a:extrusionClr>
                <a:srgbClr val="9966FF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pattFill prst="lgConfetti">
                  <a:fgClr>
                    <a:srgbClr val="9966FF"/>
                  </a:fgClr>
                  <a:bgClr>
                    <a:srgbClr val="FFFFFF"/>
                  </a:bgClr>
                </a:pattFill>
                <a:latin typeface="Arial"/>
                <a:cs typeface="Arial"/>
              </a:rPr>
              <a:t>Chuyện xảy ra </a:t>
            </a:r>
          </a:p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pattFill prst="lgConfetti">
                  <a:fgClr>
                    <a:srgbClr val="9966FF"/>
                  </a:fgClr>
                  <a:bgClr>
                    <a:srgbClr val="FFFFFF"/>
                  </a:bgClr>
                </a:pattFill>
                <a:latin typeface="Arial"/>
                <a:cs typeface="Arial"/>
              </a:rPr>
              <a:t>trước giờ chơi</a:t>
            </a:r>
            <a:endParaRPr lang="en-US" sz="3600" kern="10">
              <a:ln w="9525">
                <a:round/>
                <a:headEnd/>
                <a:tailEnd/>
              </a:ln>
              <a:pattFill prst="lgConfetti">
                <a:fgClr>
                  <a:srgbClr val="9966FF"/>
                </a:fgClr>
                <a:bgClr>
                  <a:srgbClr val="FFFFFF"/>
                </a:bgClr>
              </a:pattFill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strips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FF"/>
            </a:gs>
            <a:gs pos="100000">
              <a:srgbClr val="3399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02" name="Text Box 6"/>
          <p:cNvSpPr txBox="1">
            <a:spLocks noChangeArrowheads="1"/>
          </p:cNvSpPr>
          <p:nvPr/>
        </p:nvSpPr>
        <p:spPr bwMode="auto">
          <a:xfrm>
            <a:off x="76200" y="685800"/>
            <a:ext cx="9144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6000">
                <a:solidFill>
                  <a:srgbClr val="FF3300"/>
                </a:solidFill>
                <a:latin typeface="Arial" charset="0"/>
              </a:rPr>
              <a:t>1. Tại sao cần phải gọn gàng, ng</a:t>
            </a:r>
            <a:r>
              <a:rPr lang="vi-VN" sz="6000">
                <a:solidFill>
                  <a:srgbClr val="FF3300"/>
                </a:solidFill>
                <a:latin typeface="Arial" charset="0"/>
              </a:rPr>
              <a:t>ă</a:t>
            </a:r>
            <a:r>
              <a:rPr lang="en-US" sz="6000">
                <a:solidFill>
                  <a:srgbClr val="FF3300"/>
                </a:solidFill>
                <a:latin typeface="Arial" charset="0"/>
              </a:rPr>
              <a:t>n nắp ?</a:t>
            </a:r>
          </a:p>
        </p:txBody>
      </p:sp>
      <p:sp>
        <p:nvSpPr>
          <p:cNvPr id="285703" name="Text Box 7"/>
          <p:cNvSpPr txBox="1">
            <a:spLocks noChangeArrowheads="1"/>
          </p:cNvSpPr>
          <p:nvPr/>
        </p:nvSpPr>
        <p:spPr bwMode="auto">
          <a:xfrm>
            <a:off x="76200" y="3429000"/>
            <a:ext cx="9144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6000">
                <a:solidFill>
                  <a:srgbClr val="990033"/>
                </a:solidFill>
                <a:latin typeface="Arial" charset="0"/>
              </a:rPr>
              <a:t>2. Nếu không gọn gàng, ng</a:t>
            </a:r>
            <a:r>
              <a:rPr lang="vi-VN" sz="6000">
                <a:solidFill>
                  <a:srgbClr val="990033"/>
                </a:solidFill>
                <a:latin typeface="Arial" charset="0"/>
              </a:rPr>
              <a:t>ă</a:t>
            </a:r>
            <a:r>
              <a:rPr lang="en-US" sz="6000">
                <a:solidFill>
                  <a:srgbClr val="990033"/>
                </a:solidFill>
                <a:latin typeface="Arial" charset="0"/>
              </a:rPr>
              <a:t>n nắp thì sẽ xảy ra hậu quả gì ?</a:t>
            </a:r>
          </a:p>
        </p:txBody>
      </p:sp>
      <p:sp>
        <p:nvSpPr>
          <p:cNvPr id="285709" name="Text Box 13"/>
          <p:cNvSpPr txBox="1">
            <a:spLocks noChangeArrowheads="1"/>
          </p:cNvSpPr>
          <p:nvPr/>
        </p:nvSpPr>
        <p:spPr bwMode="auto">
          <a:xfrm>
            <a:off x="0" y="0"/>
            <a:ext cx="952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Cần phải gọn gàng</a:t>
            </a:r>
            <a:r>
              <a:rPr lang="en-US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, </a:t>
            </a:r>
            <a:r>
              <a:rPr lang="en-US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ng</a:t>
            </a:r>
            <a:r>
              <a:rPr lang="vi-VN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ă</a:t>
            </a:r>
            <a:r>
              <a:rPr lang="en-US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 nắp </a:t>
            </a:r>
            <a:r>
              <a:rPr lang="en-US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vì:</a:t>
            </a:r>
          </a:p>
        </p:txBody>
      </p:sp>
      <p:sp>
        <p:nvSpPr>
          <p:cNvPr id="285710" name="Text Box 14"/>
          <p:cNvSpPr txBox="1">
            <a:spLocks noChangeArrowheads="1"/>
          </p:cNvSpPr>
          <p:nvPr/>
        </p:nvSpPr>
        <p:spPr bwMode="auto">
          <a:xfrm>
            <a:off x="0" y="99060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10800000" algn="ctr" rotWithShape="0">
              <a:srgbClr val="CC330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Arial" charset="0"/>
              </a:rPr>
              <a:t>1.Không mất nhiều thời gian.</a:t>
            </a:r>
          </a:p>
        </p:txBody>
      </p:sp>
      <p:sp>
        <p:nvSpPr>
          <p:cNvPr id="285711" name="Text Box 15"/>
          <p:cNvSpPr txBox="1">
            <a:spLocks noChangeArrowheads="1"/>
          </p:cNvSpPr>
          <p:nvPr/>
        </p:nvSpPr>
        <p:spPr bwMode="auto">
          <a:xfrm>
            <a:off x="0" y="1752600"/>
            <a:ext cx="9601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algn="ctr" rotWithShape="0">
              <a:srgbClr val="CC330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Arial" charset="0"/>
              </a:rPr>
              <a:t>2. Giữ gìn </a:t>
            </a:r>
            <a:r>
              <a:rPr lang="vi-VN" sz="4800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 sz="4800">
                <a:solidFill>
                  <a:srgbClr val="FFFF00"/>
                </a:solidFill>
                <a:latin typeface="Arial" charset="0"/>
              </a:rPr>
              <a:t>ồ </a:t>
            </a:r>
            <a:r>
              <a:rPr lang="vi-VN" sz="4800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 sz="4800">
                <a:solidFill>
                  <a:srgbClr val="FFFF00"/>
                </a:solidFill>
                <a:latin typeface="Arial" charset="0"/>
              </a:rPr>
              <a:t>ạc </a:t>
            </a:r>
            <a:r>
              <a:rPr lang="vi-VN" sz="4800">
                <a:solidFill>
                  <a:srgbClr val="FFFF00"/>
                </a:solidFill>
                <a:latin typeface="Arial" charset="0"/>
              </a:rPr>
              <a:t>đư</a:t>
            </a:r>
            <a:r>
              <a:rPr lang="en-US" sz="4800">
                <a:solidFill>
                  <a:srgbClr val="FFFF00"/>
                </a:solidFill>
                <a:latin typeface="Arial" charset="0"/>
              </a:rPr>
              <a:t>ợc bền lâu.</a:t>
            </a:r>
          </a:p>
        </p:txBody>
      </p:sp>
      <p:sp>
        <p:nvSpPr>
          <p:cNvPr id="285712" name="Text Box 16"/>
          <p:cNvSpPr txBox="1">
            <a:spLocks noChangeArrowheads="1"/>
          </p:cNvSpPr>
          <p:nvPr/>
        </p:nvSpPr>
        <p:spPr bwMode="auto">
          <a:xfrm>
            <a:off x="0" y="2641600"/>
            <a:ext cx="9144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5400" u="sng">
                <a:solidFill>
                  <a:srgbClr val="FF0066"/>
                </a:solidFill>
                <a:latin typeface="Arial" charset="0"/>
              </a:rPr>
              <a:t>Không gọn gàng, ng</a:t>
            </a:r>
            <a:r>
              <a:rPr lang="vi-VN" sz="5400" u="sng">
                <a:solidFill>
                  <a:srgbClr val="FF0066"/>
                </a:solidFill>
                <a:latin typeface="Arial" charset="0"/>
              </a:rPr>
              <a:t>ă</a:t>
            </a:r>
            <a:r>
              <a:rPr lang="en-US" sz="5400" u="sng">
                <a:solidFill>
                  <a:srgbClr val="FF0066"/>
                </a:solidFill>
                <a:latin typeface="Arial" charset="0"/>
              </a:rPr>
              <a:t>n nắp thì</a:t>
            </a:r>
            <a:r>
              <a:rPr lang="en-US" sz="5400">
                <a:solidFill>
                  <a:srgbClr val="FF0066"/>
                </a:solidFill>
                <a:latin typeface="Arial" charset="0"/>
              </a:rPr>
              <a:t>:</a:t>
            </a:r>
          </a:p>
        </p:txBody>
      </p:sp>
      <p:sp>
        <p:nvSpPr>
          <p:cNvPr id="285713" name="Text Box 17"/>
          <p:cNvSpPr txBox="1">
            <a:spLocks noChangeArrowheads="1"/>
          </p:cNvSpPr>
          <p:nvPr/>
        </p:nvSpPr>
        <p:spPr bwMode="auto">
          <a:xfrm>
            <a:off x="0" y="4205288"/>
            <a:ext cx="9144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2363" dir="842175" algn="ctr" rotWithShape="0">
              <a:schemeClr val="hlink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rgbClr val="FF0066"/>
                </a:solidFill>
                <a:latin typeface="Arial" charset="0"/>
              </a:rPr>
              <a:t>1. Mất nhiều thời gian.</a:t>
            </a:r>
          </a:p>
        </p:txBody>
      </p:sp>
      <p:sp>
        <p:nvSpPr>
          <p:cNvPr id="285714" name="Text Box 18"/>
          <p:cNvSpPr txBox="1">
            <a:spLocks noChangeArrowheads="1"/>
          </p:cNvSpPr>
          <p:nvPr/>
        </p:nvSpPr>
        <p:spPr bwMode="auto">
          <a:xfrm>
            <a:off x="0" y="5029200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2363" dir="842175" algn="ctr" rotWithShape="0">
              <a:srgbClr val="0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rgbClr val="FF0066"/>
                </a:solidFill>
                <a:latin typeface="Arial" charset="0"/>
              </a:rPr>
              <a:t>2. Làm cho nhà cửa bề bộn,  	bẩn thỉu.</a:t>
            </a:r>
          </a:p>
        </p:txBody>
      </p:sp>
      <p:sp>
        <p:nvSpPr>
          <p:cNvPr id="285715" name="Text Box 19"/>
          <p:cNvSpPr txBox="1">
            <a:spLocks noChangeArrowheads="1"/>
          </p:cNvSpPr>
          <p:nvPr/>
        </p:nvSpPr>
        <p:spPr bwMode="auto">
          <a:xfrm>
            <a:off x="0" y="99060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10800000" algn="ctr" rotWithShape="0">
              <a:srgbClr val="CC330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rgbClr val="FF0066"/>
                </a:solidFill>
                <a:latin typeface="Arial" charset="0"/>
              </a:rPr>
              <a:t>1.Không mất nhiều thời gian.</a:t>
            </a:r>
          </a:p>
        </p:txBody>
      </p:sp>
      <p:sp>
        <p:nvSpPr>
          <p:cNvPr id="285716" name="Text Box 20"/>
          <p:cNvSpPr txBox="1">
            <a:spLocks noChangeArrowheads="1"/>
          </p:cNvSpPr>
          <p:nvPr/>
        </p:nvSpPr>
        <p:spPr bwMode="auto">
          <a:xfrm>
            <a:off x="0" y="1752600"/>
            <a:ext cx="9601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algn="ctr" rotWithShape="0">
              <a:srgbClr val="CC330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rgbClr val="FF0066"/>
                </a:solidFill>
                <a:latin typeface="Arial" charset="0"/>
              </a:rPr>
              <a:t>2. Giữ gìn </a:t>
            </a:r>
            <a:r>
              <a:rPr lang="vi-VN" sz="4800">
                <a:solidFill>
                  <a:srgbClr val="FF0066"/>
                </a:solidFill>
                <a:latin typeface="Arial" charset="0"/>
              </a:rPr>
              <a:t>đ</a:t>
            </a:r>
            <a:r>
              <a:rPr lang="en-US" sz="4800">
                <a:solidFill>
                  <a:srgbClr val="FF0066"/>
                </a:solidFill>
                <a:latin typeface="Arial" charset="0"/>
              </a:rPr>
              <a:t>ồ </a:t>
            </a:r>
            <a:r>
              <a:rPr lang="vi-VN" sz="4800">
                <a:solidFill>
                  <a:srgbClr val="FF0066"/>
                </a:solidFill>
                <a:latin typeface="Arial" charset="0"/>
              </a:rPr>
              <a:t>đ</a:t>
            </a:r>
            <a:r>
              <a:rPr lang="en-US" sz="4800">
                <a:solidFill>
                  <a:srgbClr val="FF0066"/>
                </a:solidFill>
                <a:latin typeface="Arial" charset="0"/>
              </a:rPr>
              <a:t>ạc </a:t>
            </a:r>
            <a:r>
              <a:rPr lang="vi-VN" sz="4800">
                <a:solidFill>
                  <a:srgbClr val="FF0066"/>
                </a:solidFill>
                <a:latin typeface="Arial" charset="0"/>
              </a:rPr>
              <a:t>đư</a:t>
            </a:r>
            <a:r>
              <a:rPr lang="en-US" sz="4800">
                <a:solidFill>
                  <a:srgbClr val="FF0066"/>
                </a:solidFill>
                <a:latin typeface="Arial" charset="0"/>
              </a:rPr>
              <a:t>ợc bền lâu.</a:t>
            </a:r>
          </a:p>
        </p:txBody>
      </p:sp>
    </p:spTree>
  </p:cSld>
  <p:clrMapOvr>
    <a:masterClrMapping/>
  </p:clrMapOvr>
  <p:transition spd="slow">
    <p:strips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5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5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5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5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5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5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85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85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5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5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5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5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5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5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5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5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5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5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5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5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5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5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5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5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5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5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5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702" grpId="0"/>
      <p:bldP spid="285702" grpId="1"/>
      <p:bldP spid="285703" grpId="0"/>
      <p:bldP spid="285703" grpId="1"/>
      <p:bldP spid="285709" grpId="0"/>
      <p:bldP spid="285710" grpId="0"/>
      <p:bldP spid="285711" grpId="0"/>
      <p:bldP spid="285712" grpId="0"/>
      <p:bldP spid="285713" grpId="0"/>
      <p:bldP spid="285714" grpId="0"/>
      <p:bldP spid="285715" grpId="0"/>
      <p:bldP spid="2857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7" name="WordArt 7"/>
          <p:cNvSpPr>
            <a:spLocks noChangeArrowheads="1" noChangeShapeType="1" noTextEdit="1"/>
          </p:cNvSpPr>
          <p:nvPr/>
        </p:nvSpPr>
        <p:spPr bwMode="auto">
          <a:xfrm>
            <a:off x="685800" y="152400"/>
            <a:ext cx="3276600" cy="159067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24722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89803" dir="2700000" algn="ctr" rotWithShape="0">
                    <a:srgbClr val="FF9900">
                      <a:alpha val="50000"/>
                    </a:srgbClr>
                  </a:outerShdw>
                </a:effectLst>
                <a:latin typeface="Arial"/>
                <a:cs typeface="Arial"/>
              </a:rPr>
              <a:t>Kết luận</a:t>
            </a:r>
          </a:p>
        </p:txBody>
      </p:sp>
      <p:sp>
        <p:nvSpPr>
          <p:cNvPr id="271368" name="Text Box 8"/>
          <p:cNvSpPr txBox="1">
            <a:spLocks noChangeArrowheads="1"/>
          </p:cNvSpPr>
          <p:nvPr/>
        </p:nvSpPr>
        <p:spPr bwMode="auto">
          <a:xfrm>
            <a:off x="304800" y="2276475"/>
            <a:ext cx="8458200" cy="3170238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>
                <a:solidFill>
                  <a:srgbClr val="336600"/>
                </a:solidFill>
                <a:latin typeface="Arial" charset="0"/>
              </a:rPr>
              <a:t>Tính bừa bãi khiến nhà cửa lộn xộn, làm mất nhiều thời gian tìm kiếm khi cần. Do </a:t>
            </a:r>
            <a:r>
              <a:rPr lang="vi-VN">
                <a:solidFill>
                  <a:srgbClr val="336600"/>
                </a:solidFill>
                <a:latin typeface="Arial" charset="0"/>
              </a:rPr>
              <a:t>đ</a:t>
            </a:r>
            <a:r>
              <a:rPr lang="en-US">
                <a:solidFill>
                  <a:srgbClr val="336600"/>
                </a:solidFill>
                <a:latin typeface="Arial" charset="0"/>
              </a:rPr>
              <a:t>ó các em nên giữ thói quen gọn gàng, ng</a:t>
            </a:r>
            <a:r>
              <a:rPr lang="vi-VN">
                <a:solidFill>
                  <a:srgbClr val="336600"/>
                </a:solidFill>
                <a:latin typeface="Arial" charset="0"/>
              </a:rPr>
              <a:t>ă</a:t>
            </a:r>
            <a:r>
              <a:rPr lang="en-US">
                <a:solidFill>
                  <a:srgbClr val="336600"/>
                </a:solidFill>
                <a:latin typeface="Arial" charset="0"/>
              </a:rPr>
              <a:t>n nắp trong sinh hoạt.</a:t>
            </a:r>
          </a:p>
        </p:txBody>
      </p:sp>
      <p:sp>
        <p:nvSpPr>
          <p:cNvPr id="271369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381750"/>
            <a:ext cx="533400" cy="47625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ransition spd="slow">
    <p:strips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7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7" grpId="0" animBg="1"/>
      <p:bldP spid="271368" grpId="0" animBg="1"/>
      <p:bldP spid="27136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2" name="WordArt 4" descr="Brown marble"/>
          <p:cNvSpPr>
            <a:spLocks noChangeArrowheads="1" noChangeShapeType="1" noTextEdit="1"/>
          </p:cNvSpPr>
          <p:nvPr/>
        </p:nvSpPr>
        <p:spPr bwMode="auto">
          <a:xfrm>
            <a:off x="3124200" y="457200"/>
            <a:ext cx="297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Hoạt động 4</a:t>
            </a:r>
            <a:endParaRPr lang="en-US" sz="3600" kern="10">
              <a:ln w="9525">
                <a:round/>
                <a:headEnd/>
                <a:tailEnd/>
              </a:ln>
              <a:blipFill dpi="0" rotWithShape="1">
                <a:blip r:embed="rId5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273413" name="WordArt 5" descr="Shingle"/>
          <p:cNvSpPr>
            <a:spLocks noChangeArrowheads="1" noChangeShapeType="1" noTextEdit="1"/>
          </p:cNvSpPr>
          <p:nvPr/>
        </p:nvSpPr>
        <p:spPr bwMode="auto">
          <a:xfrm>
            <a:off x="1828800" y="990600"/>
            <a:ext cx="5791200" cy="1828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pattFill prst="shingle">
                  <a:fgClr>
                    <a:srgbClr val="663300"/>
                  </a:fgClr>
                  <a:bgClr>
                    <a:srgbClr val="FFFFFF"/>
                  </a:bgClr>
                </a:pattFill>
                <a:latin typeface="Arial"/>
                <a:cs typeface="Arial"/>
              </a:rPr>
              <a:t>Xử lí tình huống</a:t>
            </a:r>
          </a:p>
        </p:txBody>
      </p:sp>
      <p:sp>
        <p:nvSpPr>
          <p:cNvPr id="273415" name="AutoShape 7" descr="thumb_633042161675584622nature_837"/>
          <p:cNvSpPr>
            <a:spLocks noChangeArrowheads="1"/>
          </p:cNvSpPr>
          <p:nvPr/>
        </p:nvSpPr>
        <p:spPr bwMode="auto">
          <a:xfrm>
            <a:off x="1143000" y="2895600"/>
            <a:ext cx="6858000" cy="2438400"/>
          </a:xfrm>
          <a:prstGeom prst="wedgeRoundRectCallout">
            <a:avLst>
              <a:gd name="adj1" fmla="val -40694"/>
              <a:gd name="adj2" fmla="val 45380"/>
              <a:gd name="adj3" fmla="val 16667"/>
            </a:avLst>
          </a:prstGeom>
          <a:blipFill dpi="0" rotWithShape="1">
            <a:blip r:embed="rId6"/>
            <a:srcRect/>
            <a:stretch>
              <a:fillRect/>
            </a:stretch>
          </a:blipFill>
          <a:ln w="76200">
            <a:noFill/>
            <a:prstDash val="dash"/>
            <a:miter lim="800000"/>
            <a:headEnd/>
            <a:tailEnd/>
          </a:ln>
          <a:effectLst>
            <a:outerShdw dist="127633" dir="5742636" algn="ctr" rotWithShape="0">
              <a:srgbClr val="99CC00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en-US" sz="6600" b="1">
                <a:solidFill>
                  <a:srgbClr val="CC0000"/>
                </a:solidFill>
                <a:latin typeface="Arial" charset="0"/>
              </a:rPr>
              <a:t>Chuyện không của riêng ai ?</a:t>
            </a:r>
          </a:p>
        </p:txBody>
      </p:sp>
    </p:spTree>
  </p:cSld>
  <p:clrMapOvr>
    <a:masterClrMapping/>
  </p:clrMapOvr>
  <p:transition spd="slow">
    <p:strips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34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3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2" grpId="0" animBg="1"/>
      <p:bldP spid="273413" grpId="0" animBg="1"/>
      <p:bldP spid="2734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6" descr="Picture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1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3108" name="chao1.mpg">
            <a:hlinkClick r:id="" action="ppaction://media"/>
          </p:cNvPr>
          <p:cNvPicPr>
            <a:picLocks noRot="1" noChangeAspect="1" noChangeArrowheads="1"/>
          </p:cNvPicPr>
          <p:nvPr>
            <p:ph sz="quarter" idx="1"/>
            <a:videoFile r:link="rId1"/>
          </p:nvPr>
        </p:nvPicPr>
        <p:blipFill>
          <a:blip r:embed="rId8"/>
          <a:srcRect/>
          <a:stretch>
            <a:fillRect/>
          </a:stretch>
        </p:blipFill>
        <p:spPr>
          <a:xfrm>
            <a:off x="304800" y="247650"/>
            <a:ext cx="4191000" cy="2800350"/>
          </a:xfrm>
        </p:spPr>
      </p:pic>
      <p:pic>
        <p:nvPicPr>
          <p:cNvPr id="303111" name="chao2.mpg">
            <a:hlinkClick r:id="" action="ppaction://media"/>
          </p:cNvPr>
          <p:cNvPicPr>
            <a:picLocks noRot="1" noChangeAspect="1" noChangeArrowheads="1"/>
          </p:cNvPicPr>
          <p:nvPr>
            <p:ph sz="quarter" idx="2"/>
            <a:videoFile r:link="rId2"/>
          </p:nvPr>
        </p:nvPicPr>
        <p:blipFill>
          <a:blip r:embed="rId9"/>
          <a:srcRect/>
          <a:stretch>
            <a:fillRect/>
          </a:stretch>
        </p:blipFill>
        <p:spPr>
          <a:xfrm>
            <a:off x="4648200" y="239713"/>
            <a:ext cx="4191000" cy="2808287"/>
          </a:xfrm>
        </p:spPr>
      </p:pic>
      <p:pic>
        <p:nvPicPr>
          <p:cNvPr id="303141" name="chao3.mpg">
            <a:hlinkClick r:id="" action="ppaction://media"/>
          </p:cNvPr>
          <p:cNvPicPr>
            <a:picLocks noRot="1" noChangeAspect="1" noChangeArrowheads="1"/>
          </p:cNvPicPr>
          <p:nvPr>
            <a:videoFile r:link="rId3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381000" y="3276600"/>
            <a:ext cx="41148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3144" name="chao4.mpg">
            <a:hlinkClick r:id="" action="ppaction://media"/>
          </p:cNvPr>
          <p:cNvPicPr>
            <a:picLocks noRot="1" noChangeAspect="1" noChangeArrowheads="1"/>
          </p:cNvPicPr>
          <p:nvPr>
            <a:videoFile r:link="rId4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4724400" y="3276600"/>
            <a:ext cx="41148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  <p:sndAc>
      <p:stSnd>
        <p:snd r:embed="rId6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2" fill="hold"/>
                                        <p:tgtEl>
                                          <p:spTgt spid="303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635" fill="hold"/>
                                        <p:tgtEl>
                                          <p:spTgt spid="3031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81" fill="hold"/>
                                        <p:tgtEl>
                                          <p:spTgt spid="3031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01" fill="hold"/>
                                        <p:tgtEl>
                                          <p:spTgt spid="3031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3108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3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03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108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3111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3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3031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111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3141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3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3031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141"/>
                  </p:tgtEl>
                </p:cond>
              </p:nextCondLst>
            </p:seq>
            <p:vide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3144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3031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14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914400" y="0"/>
            <a:ext cx="701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Xem phim: Tình huống 1</a:t>
            </a:r>
          </a:p>
        </p:txBody>
      </p:sp>
      <p:sp>
        <p:nvSpPr>
          <p:cNvPr id="290822" name="Text Box 6"/>
          <p:cNvSpPr txBox="1">
            <a:spLocks noChangeArrowheads="1"/>
          </p:cNvSpPr>
          <p:nvPr/>
        </p:nvSpPr>
        <p:spPr bwMode="auto">
          <a:xfrm>
            <a:off x="0" y="5227638"/>
            <a:ext cx="9144000" cy="17986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Tx/>
              <a:buAutoNum type="arabicPeriod"/>
            </a:pPr>
            <a:r>
              <a:rPr lang="en-US" sz="3200">
                <a:solidFill>
                  <a:srgbClr val="3333FF"/>
                </a:solidFill>
                <a:latin typeface="Arial" charset="0"/>
              </a:rPr>
              <a:t>Hà </a:t>
            </a:r>
            <a:r>
              <a:rPr lang="vi-VN" sz="3200">
                <a:solidFill>
                  <a:srgbClr val="3333FF"/>
                </a:solidFill>
                <a:latin typeface="Arial" charset="0"/>
              </a:rPr>
              <a:t>đ</a:t>
            </a:r>
            <a:r>
              <a:rPr lang="en-US" sz="3200">
                <a:solidFill>
                  <a:srgbClr val="3333FF"/>
                </a:solidFill>
                <a:latin typeface="Arial" charset="0"/>
              </a:rPr>
              <a:t>ang ngồi học thì bạn </a:t>
            </a:r>
            <a:r>
              <a:rPr lang="vi-VN" sz="3200">
                <a:solidFill>
                  <a:srgbClr val="3333FF"/>
                </a:solidFill>
                <a:latin typeface="Arial" charset="0"/>
              </a:rPr>
              <a:t>đ</a:t>
            </a:r>
            <a:r>
              <a:rPr lang="en-US" sz="3200">
                <a:solidFill>
                  <a:srgbClr val="3333FF"/>
                </a:solidFill>
                <a:latin typeface="Arial" charset="0"/>
              </a:rPr>
              <a:t>ến rủ </a:t>
            </a:r>
            <a:r>
              <a:rPr lang="vi-VN" sz="3200">
                <a:solidFill>
                  <a:srgbClr val="3333FF"/>
                </a:solidFill>
                <a:latin typeface="Arial" charset="0"/>
              </a:rPr>
              <a:t>đ</a:t>
            </a:r>
            <a:r>
              <a:rPr lang="en-US" sz="3200">
                <a:solidFill>
                  <a:srgbClr val="3333FF"/>
                </a:solidFill>
                <a:latin typeface="Arial" charset="0"/>
              </a:rPr>
              <a:t>i ch</a:t>
            </a:r>
            <a:r>
              <a:rPr lang="vi-VN" sz="3200">
                <a:solidFill>
                  <a:srgbClr val="3333FF"/>
                </a:solidFill>
                <a:latin typeface="Arial" charset="0"/>
              </a:rPr>
              <a:t>ơ</a:t>
            </a:r>
            <a:r>
              <a:rPr lang="en-US" sz="3200">
                <a:solidFill>
                  <a:srgbClr val="3333FF"/>
                </a:solidFill>
                <a:latin typeface="Arial" charset="0"/>
              </a:rPr>
              <a:t>i. Nếu là Hà em làm thế nào ?</a:t>
            </a:r>
          </a:p>
          <a:p>
            <a:pPr marL="342900" indent="-342900" algn="just">
              <a:spcBef>
                <a:spcPct val="50000"/>
              </a:spcBef>
            </a:pPr>
            <a:r>
              <a:rPr lang="en-US" sz="3200">
                <a:solidFill>
                  <a:srgbClr val="3333FF"/>
                </a:solidFill>
                <a:latin typeface="Arial" charset="0"/>
              </a:rPr>
              <a:t> </a:t>
            </a:r>
          </a:p>
        </p:txBody>
      </p:sp>
      <p:pic>
        <p:nvPicPr>
          <p:cNvPr id="290832" name="th1s.avi">
            <a:hlinkClick r:id="" action="ppaction://media"/>
          </p:cNvPr>
          <p:cNvPicPr>
            <a:picLocks noRot="1" noChangeAspect="1" noChangeArrowheads="1"/>
          </p:cNvPicPr>
          <p:nvPr>
            <p:ph/>
            <a:vide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914400" y="685800"/>
            <a:ext cx="7010400" cy="4495800"/>
          </a:xfrm>
        </p:spPr>
      </p:pic>
    </p:spTree>
  </p:cSld>
  <p:clrMapOvr>
    <a:masterClrMapping/>
  </p:clrMapOvr>
  <p:transition spd="slow">
    <p:strips/>
    <p:sndAc>
      <p:stSnd>
        <p:snd r:embed="rId3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908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2908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0832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90832"/>
                </p:tgtEl>
              </p:cMediaNode>
            </p:video>
          </p:childTnLst>
        </p:cTn>
      </p:par>
    </p:tnLst>
    <p:bldLst>
      <p:bldP spid="2908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1143000" y="0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Xem phim: Tình huống 2</a:t>
            </a:r>
          </a:p>
        </p:txBody>
      </p:sp>
      <p:sp>
        <p:nvSpPr>
          <p:cNvPr id="291845" name="Text Box 5"/>
          <p:cNvSpPr txBox="1">
            <a:spLocks noChangeArrowheads="1"/>
          </p:cNvSpPr>
          <p:nvPr/>
        </p:nvSpPr>
        <p:spPr bwMode="auto">
          <a:xfrm>
            <a:off x="0" y="5334000"/>
            <a:ext cx="9144000" cy="15700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A50021"/>
                </a:solidFill>
                <a:latin typeface="Arial" charset="0"/>
              </a:rPr>
              <a:t>2. Bé Nam </a:t>
            </a:r>
            <a:r>
              <a:rPr lang="vi-VN" sz="3200">
                <a:solidFill>
                  <a:srgbClr val="A50021"/>
                </a:solidFill>
                <a:latin typeface="Arial" charset="0"/>
              </a:rPr>
              <a:t>đ</a:t>
            </a:r>
            <a:r>
              <a:rPr lang="en-US" sz="3200">
                <a:solidFill>
                  <a:srgbClr val="A50021"/>
                </a:solidFill>
                <a:latin typeface="Arial" charset="0"/>
              </a:rPr>
              <a:t>ã học lớp 1 rồi nh</a:t>
            </a:r>
            <a:r>
              <a:rPr lang="vi-VN" sz="3200">
                <a:solidFill>
                  <a:srgbClr val="A50021"/>
                </a:solidFill>
                <a:latin typeface="Arial" charset="0"/>
              </a:rPr>
              <a:t>ư</a:t>
            </a:r>
            <a:r>
              <a:rPr lang="en-US" sz="3200">
                <a:solidFill>
                  <a:srgbClr val="A50021"/>
                </a:solidFill>
                <a:latin typeface="Arial" charset="0"/>
              </a:rPr>
              <a:t>ng luôn vứt </a:t>
            </a:r>
            <a:r>
              <a:rPr lang="vi-VN" sz="3200">
                <a:solidFill>
                  <a:srgbClr val="A50021"/>
                </a:solidFill>
                <a:latin typeface="Arial" charset="0"/>
              </a:rPr>
              <a:t>đ</a:t>
            </a:r>
            <a:r>
              <a:rPr lang="en-US" sz="3200">
                <a:solidFill>
                  <a:srgbClr val="A50021"/>
                </a:solidFill>
                <a:latin typeface="Arial" charset="0"/>
              </a:rPr>
              <a:t>ồ dùng, sách vở lung tung. Nếu là anh (chị) của Nam, em làm thế nào ?</a:t>
            </a:r>
          </a:p>
        </p:txBody>
      </p:sp>
      <p:pic>
        <p:nvPicPr>
          <p:cNvPr id="291850" name="th2s.avi">
            <a:hlinkClick r:id="" action="ppaction://media"/>
          </p:cNvPr>
          <p:cNvPicPr>
            <a:picLocks noRot="1" noChangeAspect="1" noChangeArrowheads="1"/>
          </p:cNvPicPr>
          <p:nvPr>
            <p:ph/>
            <a:vide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762000" y="685800"/>
            <a:ext cx="7315200" cy="4629150"/>
          </a:xfrm>
        </p:spPr>
      </p:pic>
    </p:spTree>
  </p:cSld>
  <p:clrMapOvr>
    <a:masterClrMapping/>
  </p:clrMapOvr>
  <p:transition spd="slow">
    <p:strips/>
    <p:sndAc>
      <p:stSnd>
        <p:snd r:embed="rId3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918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2918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850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91850"/>
                </p:tgtEl>
              </p:cMediaNode>
            </p:video>
          </p:childTnLst>
        </p:cTn>
      </p:par>
    </p:tnLst>
    <p:bldLst>
      <p:bldP spid="2918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1295400" y="381000"/>
            <a:ext cx="784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Xem phim: Tình huống 3</a:t>
            </a:r>
          </a:p>
        </p:txBody>
      </p:sp>
      <p:pic>
        <p:nvPicPr>
          <p:cNvPr id="292873" name="th3s.avi">
            <a:hlinkClick r:id="" action="ppaction://media"/>
          </p:cNvPr>
          <p:cNvPicPr>
            <a:picLocks noRot="1" noChangeAspect="1" noChangeArrowheads="1"/>
          </p:cNvPicPr>
          <p:nvPr>
            <p:ph/>
            <a:vide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1524000" y="1066800"/>
            <a:ext cx="5943600" cy="3848100"/>
          </a:xfrm>
        </p:spPr>
      </p:pic>
      <p:sp>
        <p:nvSpPr>
          <p:cNvPr id="33796" name="Rectangle 11"/>
          <p:cNvSpPr>
            <a:spLocks noChangeArrowheads="1"/>
          </p:cNvSpPr>
          <p:nvPr/>
        </p:nvSpPr>
        <p:spPr bwMode="auto">
          <a:xfrm>
            <a:off x="0" y="5048250"/>
            <a:ext cx="9144000" cy="1809750"/>
          </a:xfrm>
          <a:prstGeom prst="rect">
            <a:avLst/>
          </a:prstGeom>
          <a:solidFill>
            <a:schemeClr val="bg1">
              <a:alpha val="8705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92869" name="Text Box 5"/>
          <p:cNvSpPr txBox="1">
            <a:spLocks noChangeArrowheads="1"/>
          </p:cNvSpPr>
          <p:nvPr/>
        </p:nvSpPr>
        <p:spPr bwMode="auto">
          <a:xfrm>
            <a:off x="0" y="5057775"/>
            <a:ext cx="9144000" cy="1384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>
                <a:solidFill>
                  <a:srgbClr val="9933FF"/>
                </a:solidFill>
                <a:latin typeface="Arial" charset="0"/>
              </a:rPr>
              <a:t>3. Ngọc </a:t>
            </a:r>
            <a:r>
              <a:rPr lang="vi-VN" sz="2800">
                <a:solidFill>
                  <a:srgbClr val="9933FF"/>
                </a:solidFill>
                <a:latin typeface="Arial" charset="0"/>
              </a:rPr>
              <a:t>đư</a:t>
            </a:r>
            <a:r>
              <a:rPr lang="en-US" sz="2800">
                <a:solidFill>
                  <a:srgbClr val="9933FF"/>
                </a:solidFill>
                <a:latin typeface="Arial" charset="0"/>
              </a:rPr>
              <a:t>ợc giao nhiệm vụ xếp gọn chiếu gối sau giờ nghỉ tr</a:t>
            </a:r>
            <a:r>
              <a:rPr lang="vi-VN" sz="2800">
                <a:solidFill>
                  <a:srgbClr val="9933FF"/>
                </a:solidFill>
                <a:latin typeface="Arial" charset="0"/>
              </a:rPr>
              <a:t>ư</a:t>
            </a:r>
            <a:r>
              <a:rPr lang="en-US" sz="2800">
                <a:solidFill>
                  <a:srgbClr val="9933FF"/>
                </a:solidFill>
                <a:latin typeface="Arial" charset="0"/>
              </a:rPr>
              <a:t>a ở lớp. Ngủ dậy, Ngọc chạy ngay ra cửa uống n</a:t>
            </a:r>
            <a:r>
              <a:rPr lang="vi-VN" sz="2800">
                <a:solidFill>
                  <a:srgbClr val="9933FF"/>
                </a:solidFill>
                <a:latin typeface="Arial" charset="0"/>
              </a:rPr>
              <a:t>ư</a:t>
            </a:r>
            <a:r>
              <a:rPr lang="en-US" sz="2800">
                <a:solidFill>
                  <a:srgbClr val="9933FF"/>
                </a:solidFill>
                <a:latin typeface="Arial" charset="0"/>
              </a:rPr>
              <a:t>ớc. Là bạn của Ngọc, em sẽ làm gì ?</a:t>
            </a:r>
          </a:p>
        </p:txBody>
      </p:sp>
    </p:spTree>
  </p:cSld>
  <p:clrMapOvr>
    <a:masterClrMapping/>
  </p:clrMapOvr>
  <p:transition spd="slow">
    <p:strips/>
    <p:sndAc>
      <p:stSnd>
        <p:snd r:embed="rId3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28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28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28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928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2928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873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92873"/>
                </p:tgtEl>
              </p:cMediaNode>
            </p:video>
          </p:childTnLst>
        </p:cTn>
      </p:par>
    </p:tnLst>
    <p:bldLst>
      <p:bldP spid="29286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42E2F8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914400" y="0"/>
            <a:ext cx="746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Xem phim: Tình huống 4</a:t>
            </a:r>
          </a:p>
        </p:txBody>
      </p:sp>
      <p:pic>
        <p:nvPicPr>
          <p:cNvPr id="293898" name="th4s.avi">
            <a:hlinkClick r:id="" action="ppaction://media"/>
          </p:cNvPr>
          <p:cNvPicPr>
            <a:picLocks noRot="1" noChangeAspect="1" noChangeArrowheads="1"/>
          </p:cNvPicPr>
          <p:nvPr>
            <p:ph/>
            <a:vide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1219200" y="685800"/>
            <a:ext cx="6477000" cy="4076700"/>
          </a:xfrm>
        </p:spPr>
      </p:pic>
      <p:sp>
        <p:nvSpPr>
          <p:cNvPr id="293893" name="Text Box 5"/>
          <p:cNvSpPr txBox="1">
            <a:spLocks noChangeArrowheads="1"/>
          </p:cNvSpPr>
          <p:nvPr/>
        </p:nvSpPr>
        <p:spPr bwMode="auto">
          <a:xfrm>
            <a:off x="0" y="4816475"/>
            <a:ext cx="9144000" cy="15700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  <a:latin typeface="Arial" charset="0"/>
              </a:rPr>
              <a:t>4. Ở lớp, Tuấn ngồi cùng bàn với Nga. Ngày nào Tuấn cũng </a:t>
            </a:r>
            <a:r>
              <a:rPr lang="vi-VN" sz="3200">
                <a:solidFill>
                  <a:schemeClr val="accent2"/>
                </a:solidFill>
                <a:latin typeface="Arial" charset="0"/>
              </a:rPr>
              <a:t>đ</a:t>
            </a:r>
            <a:r>
              <a:rPr lang="en-US" sz="3200">
                <a:solidFill>
                  <a:schemeClr val="accent2"/>
                </a:solidFill>
                <a:latin typeface="Arial" charset="0"/>
              </a:rPr>
              <a:t>ể sách vở và </a:t>
            </a:r>
            <a:r>
              <a:rPr lang="vi-VN" sz="3200">
                <a:solidFill>
                  <a:schemeClr val="accent2"/>
                </a:solidFill>
                <a:latin typeface="Arial" charset="0"/>
              </a:rPr>
              <a:t>đ</a:t>
            </a:r>
            <a:r>
              <a:rPr lang="en-US" sz="3200">
                <a:solidFill>
                  <a:schemeClr val="accent2"/>
                </a:solidFill>
                <a:latin typeface="Arial" charset="0"/>
              </a:rPr>
              <a:t>ồ dùng sang bàn của Nga. Nếu là Nga, em sẽ làm gì ?</a:t>
            </a:r>
          </a:p>
        </p:txBody>
      </p:sp>
    </p:spTree>
  </p:cSld>
  <p:clrMapOvr>
    <a:masterClrMapping/>
  </p:clrMapOvr>
  <p:transition spd="slow">
    <p:strips/>
    <p:sndAc>
      <p:stSnd>
        <p:snd r:embed="rId3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38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38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38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938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2938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3898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93898"/>
                </p:tgtEl>
              </p:cMediaNode>
            </p:video>
          </p:childTnLst>
        </p:cTn>
      </p:par>
    </p:tnLst>
    <p:bldLst>
      <p:bldP spid="29389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20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1066800" y="-609600"/>
            <a:ext cx="10591800" cy="8458200"/>
          </a:xfrm>
          <a:noFill/>
        </p:spPr>
      </p:pic>
      <p:sp>
        <p:nvSpPr>
          <p:cNvPr id="17411" name="WordArt 6" descr="Large checker board"/>
          <p:cNvSpPr>
            <a:spLocks noChangeArrowheads="1" noChangeShapeType="1" noTextEdit="1"/>
          </p:cNvSpPr>
          <p:nvPr/>
        </p:nvSpPr>
        <p:spPr bwMode="auto">
          <a:xfrm>
            <a:off x="2209800" y="228600"/>
            <a:ext cx="4124325" cy="1323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28575">
                  <a:solidFill>
                    <a:srgbClr val="9966FF"/>
                  </a:solidFill>
                  <a:round/>
                  <a:headEnd/>
                  <a:tailEnd/>
                </a:ln>
                <a:pattFill prst="lgCheck">
                  <a:fgClr>
                    <a:srgbClr val="00FFFF"/>
                  </a:fgClr>
                  <a:bgClr>
                    <a:srgbClr val="FFFFFF"/>
                  </a:bgClr>
                </a:pattFill>
                <a:effectLst>
                  <a:outerShdw dist="89803" dir="10312194" algn="ctr" rotWithShape="0">
                    <a:srgbClr val="9966FF">
                      <a:alpha val="50000"/>
                    </a:srgbClr>
                  </a:outerShdw>
                </a:effectLst>
                <a:latin typeface="Arial"/>
                <a:cs typeface="Arial"/>
              </a:rPr>
              <a:t>NỘI DUNG</a:t>
            </a: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1371600" y="1295400"/>
            <a:ext cx="563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>
                <a:solidFill>
                  <a:srgbClr val="CC3300"/>
                </a:solidFill>
                <a:latin typeface="Arial" charset="0"/>
              </a:rPr>
              <a:t>Phần thứ nhất:</a:t>
            </a:r>
            <a:r>
              <a:rPr lang="en-US" sz="3000">
                <a:latin typeface="Arial" charset="0"/>
              </a:rPr>
              <a:t> </a:t>
            </a:r>
            <a:r>
              <a:rPr lang="en-US" sz="3000" b="1">
                <a:solidFill>
                  <a:srgbClr val="0000FF"/>
                </a:solidFill>
                <a:latin typeface="Arial" charset="0"/>
              </a:rPr>
              <a:t>Khởi </a:t>
            </a:r>
            <a:r>
              <a:rPr lang="vi-VN" sz="30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3000" b="1">
                <a:solidFill>
                  <a:srgbClr val="0000FF"/>
                </a:solidFill>
                <a:latin typeface="Arial" charset="0"/>
              </a:rPr>
              <a:t>ộng</a:t>
            </a: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1371600" y="1828800"/>
            <a:ext cx="4800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>
                <a:solidFill>
                  <a:srgbClr val="CC3300"/>
                </a:solidFill>
                <a:latin typeface="Arial" charset="0"/>
              </a:rPr>
              <a:t>Phần thứ hai :</a:t>
            </a:r>
          </a:p>
        </p:txBody>
      </p:sp>
      <p:sp>
        <p:nvSpPr>
          <p:cNvPr id="17414" name="Text Box 9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447800" y="2362200"/>
            <a:ext cx="4876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3300"/>
              </a:buClr>
              <a:buFont typeface="Wingdings" pitchFamily="2" charset="2"/>
              <a:buChar char="Ø"/>
            </a:pPr>
            <a:r>
              <a:rPr lang="en-US" sz="3000">
                <a:latin typeface="Arial" charset="0"/>
              </a:rPr>
              <a:t> </a:t>
            </a:r>
            <a:r>
              <a:rPr lang="en-US" sz="3000">
                <a:solidFill>
                  <a:srgbClr val="0066FF"/>
                </a:solidFill>
                <a:latin typeface="Arial" charset="0"/>
              </a:rPr>
              <a:t>Hoạt </a:t>
            </a:r>
            <a:r>
              <a:rPr lang="vi-VN" sz="3000">
                <a:solidFill>
                  <a:srgbClr val="0066FF"/>
                </a:solidFill>
                <a:latin typeface="Arial" charset="0"/>
              </a:rPr>
              <a:t>đ</a:t>
            </a:r>
            <a:r>
              <a:rPr lang="en-US" sz="3000">
                <a:solidFill>
                  <a:srgbClr val="0066FF"/>
                </a:solidFill>
                <a:latin typeface="Arial" charset="0"/>
              </a:rPr>
              <a:t>ộng 1 :</a:t>
            </a:r>
            <a:r>
              <a:rPr lang="en-US" sz="3000">
                <a:latin typeface="Arial" charset="0"/>
              </a:rPr>
              <a:t> </a:t>
            </a:r>
            <a:r>
              <a:rPr lang="en-US" sz="3000" b="1">
                <a:solidFill>
                  <a:srgbClr val="0000FF"/>
                </a:solidFill>
                <a:latin typeface="Arial" charset="0"/>
              </a:rPr>
              <a:t>Bài cũ</a:t>
            </a:r>
          </a:p>
        </p:txBody>
      </p:sp>
      <p:sp>
        <p:nvSpPr>
          <p:cNvPr id="17415" name="Text Box 1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447800" y="2895600"/>
            <a:ext cx="66294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3300"/>
              </a:buClr>
              <a:buFont typeface="Wingdings" pitchFamily="2" charset="2"/>
              <a:buChar char="Ø"/>
            </a:pPr>
            <a:r>
              <a:rPr lang="en-US" sz="3000">
                <a:latin typeface="Arial" charset="0"/>
              </a:rPr>
              <a:t> </a:t>
            </a:r>
            <a:r>
              <a:rPr lang="en-US" sz="3000">
                <a:solidFill>
                  <a:srgbClr val="0066FF"/>
                </a:solidFill>
                <a:latin typeface="Arial" charset="0"/>
              </a:rPr>
              <a:t>Hoạt </a:t>
            </a:r>
            <a:r>
              <a:rPr lang="vi-VN" sz="3000">
                <a:solidFill>
                  <a:srgbClr val="0066FF"/>
                </a:solidFill>
                <a:latin typeface="Arial" charset="0"/>
              </a:rPr>
              <a:t>đ</a:t>
            </a:r>
            <a:r>
              <a:rPr lang="en-US" sz="3000">
                <a:solidFill>
                  <a:srgbClr val="0066FF"/>
                </a:solidFill>
                <a:latin typeface="Arial" charset="0"/>
              </a:rPr>
              <a:t>ộng 2 :</a:t>
            </a:r>
            <a:r>
              <a:rPr lang="en-US" sz="3000">
                <a:latin typeface="Arial" charset="0"/>
              </a:rPr>
              <a:t> </a:t>
            </a:r>
            <a:r>
              <a:rPr lang="en-US" sz="3000">
                <a:solidFill>
                  <a:srgbClr val="0000FF"/>
                </a:solidFill>
                <a:latin typeface="Arial" charset="0"/>
              </a:rPr>
              <a:t>Quan sát tranh và</a:t>
            </a:r>
          </a:p>
          <a:p>
            <a:pPr>
              <a:spcBef>
                <a:spcPct val="50000"/>
              </a:spcBef>
              <a:buClr>
                <a:srgbClr val="CC3300"/>
              </a:buClr>
              <a:buFont typeface="Wingdings" pitchFamily="2" charset="2"/>
              <a:buNone/>
            </a:pPr>
            <a:r>
              <a:rPr lang="en-US" sz="3000" b="1">
                <a:solidFill>
                  <a:srgbClr val="0000FF"/>
                </a:solidFill>
                <a:latin typeface="Arial" charset="0"/>
              </a:rPr>
              <a:t>                             trả lời câu hỏi</a:t>
            </a:r>
          </a:p>
        </p:txBody>
      </p:sp>
      <p:sp>
        <p:nvSpPr>
          <p:cNvPr id="17416" name="Text Box 11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447800" y="4098925"/>
            <a:ext cx="65532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3300"/>
              </a:buClr>
              <a:buFont typeface="Wingdings" pitchFamily="2" charset="2"/>
              <a:buChar char="Ø"/>
            </a:pPr>
            <a:r>
              <a:rPr lang="en-US" sz="3000">
                <a:latin typeface="Arial" charset="0"/>
              </a:rPr>
              <a:t> </a:t>
            </a:r>
            <a:r>
              <a:rPr lang="en-US" sz="3000">
                <a:solidFill>
                  <a:srgbClr val="0066FF"/>
                </a:solidFill>
                <a:latin typeface="Arial" charset="0"/>
              </a:rPr>
              <a:t>Hoạt </a:t>
            </a:r>
            <a:r>
              <a:rPr lang="vi-VN" sz="3000">
                <a:solidFill>
                  <a:srgbClr val="0066FF"/>
                </a:solidFill>
                <a:latin typeface="Arial" charset="0"/>
              </a:rPr>
              <a:t>đ</a:t>
            </a:r>
            <a:r>
              <a:rPr lang="en-US" sz="3000">
                <a:solidFill>
                  <a:srgbClr val="0066FF"/>
                </a:solidFill>
                <a:latin typeface="Arial" charset="0"/>
              </a:rPr>
              <a:t>ộng 3 :</a:t>
            </a:r>
            <a:r>
              <a:rPr lang="en-US" sz="3000">
                <a:latin typeface="Arial" charset="0"/>
              </a:rPr>
              <a:t> </a:t>
            </a:r>
            <a:r>
              <a:rPr lang="en-US" sz="3000" b="1">
                <a:solidFill>
                  <a:srgbClr val="0000FF"/>
                </a:solidFill>
                <a:latin typeface="Arial" charset="0"/>
              </a:rPr>
              <a:t>Phân tích truyện</a:t>
            </a:r>
          </a:p>
        </p:txBody>
      </p:sp>
      <p:sp>
        <p:nvSpPr>
          <p:cNvPr id="17417" name="Text Box 12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1447800" y="4632325"/>
            <a:ext cx="6477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3300"/>
              </a:buClr>
              <a:buFont typeface="Wingdings" pitchFamily="2" charset="2"/>
              <a:buChar char="Ø"/>
            </a:pPr>
            <a:r>
              <a:rPr lang="en-US" sz="3000">
                <a:latin typeface="Arial" charset="0"/>
              </a:rPr>
              <a:t> </a:t>
            </a:r>
            <a:r>
              <a:rPr lang="en-US" sz="3000">
                <a:solidFill>
                  <a:srgbClr val="0066FF"/>
                </a:solidFill>
                <a:latin typeface="Arial" charset="0"/>
              </a:rPr>
              <a:t>Hoạt </a:t>
            </a:r>
            <a:r>
              <a:rPr lang="vi-VN" sz="3000">
                <a:solidFill>
                  <a:srgbClr val="0066FF"/>
                </a:solidFill>
                <a:latin typeface="Arial" charset="0"/>
              </a:rPr>
              <a:t>đ</a:t>
            </a:r>
            <a:r>
              <a:rPr lang="en-US" sz="3000">
                <a:solidFill>
                  <a:srgbClr val="0066FF"/>
                </a:solidFill>
                <a:latin typeface="Arial" charset="0"/>
              </a:rPr>
              <a:t>ộng 4 :</a:t>
            </a:r>
            <a:r>
              <a:rPr lang="en-US" sz="3000">
                <a:latin typeface="Arial" charset="0"/>
              </a:rPr>
              <a:t> </a:t>
            </a:r>
            <a:r>
              <a:rPr lang="en-US" sz="3000" b="1">
                <a:solidFill>
                  <a:srgbClr val="0000FF"/>
                </a:solidFill>
                <a:latin typeface="Arial" charset="0"/>
              </a:rPr>
              <a:t>Xử lý tình huống</a:t>
            </a:r>
          </a:p>
        </p:txBody>
      </p:sp>
      <p:sp>
        <p:nvSpPr>
          <p:cNvPr id="17418" name="Text Box 13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1371600" y="5165725"/>
            <a:ext cx="61722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>
                <a:solidFill>
                  <a:srgbClr val="CC3300"/>
                </a:solidFill>
                <a:latin typeface="Arial" charset="0"/>
              </a:rPr>
              <a:t>Phần thứ ba :</a:t>
            </a:r>
            <a:r>
              <a:rPr lang="en-US" sz="3000">
                <a:latin typeface="Arial" charset="0"/>
              </a:rPr>
              <a:t> </a:t>
            </a:r>
            <a:r>
              <a:rPr lang="en-US" sz="3000" b="1">
                <a:solidFill>
                  <a:srgbClr val="0000FF"/>
                </a:solidFill>
                <a:latin typeface="Arial" charset="0"/>
              </a:rPr>
              <a:t>Hoạt </a:t>
            </a:r>
            <a:r>
              <a:rPr lang="vi-VN" sz="30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3000" b="1">
                <a:solidFill>
                  <a:srgbClr val="0000FF"/>
                </a:solidFill>
                <a:latin typeface="Arial" charset="0"/>
              </a:rPr>
              <a:t>ộng nối tiếp</a:t>
            </a:r>
          </a:p>
        </p:txBody>
      </p:sp>
      <p:pic>
        <p:nvPicPr>
          <p:cNvPr id="17419" name="Picture 14" descr="Thienthan_benho"/>
          <p:cNvPicPr>
            <a:picLocks noChangeAspect="1" noChangeArrowheads="1" noCrop="1"/>
          </p:cNvPicPr>
          <p:nvPr>
            <p:ph sz="half" idx="2"/>
          </p:nvPr>
        </p:nvPicPr>
        <p:blipFill>
          <a:blip r:embed="rId9"/>
          <a:srcRect/>
          <a:stretch>
            <a:fillRect/>
          </a:stretch>
        </p:blipFill>
        <p:spPr>
          <a:xfrm>
            <a:off x="0" y="0"/>
            <a:ext cx="990600" cy="762000"/>
          </a:xfrm>
          <a:noFill/>
        </p:spPr>
      </p:pic>
    </p:spTree>
  </p:cSld>
  <p:clrMapOvr>
    <a:masterClrMapping/>
  </p:clrMapOvr>
  <p:transition spd="slow">
    <p:strips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FF"/>
            </a:gs>
            <a:gs pos="100000">
              <a:srgbClr val="66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3"/>
          <p:cNvSpPr txBox="1">
            <a:spLocks noChangeArrowheads="1"/>
          </p:cNvSpPr>
          <p:nvPr/>
        </p:nvSpPr>
        <p:spPr bwMode="auto">
          <a:xfrm>
            <a:off x="457200" y="1371600"/>
            <a:ext cx="8534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000">
              <a:latin typeface="Arial" charset="0"/>
            </a:endParaRPr>
          </a:p>
        </p:txBody>
      </p:sp>
      <p:sp>
        <p:nvSpPr>
          <p:cNvPr id="175132" name="WordArt 28"/>
          <p:cNvSpPr>
            <a:spLocks noChangeArrowheads="1" noChangeShapeType="1" noTextEdit="1"/>
          </p:cNvSpPr>
          <p:nvPr/>
        </p:nvSpPr>
        <p:spPr bwMode="auto">
          <a:xfrm>
            <a:off x="2590800" y="457200"/>
            <a:ext cx="3962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52363" dir="20757825" algn="ctr" rotWithShape="0">
                    <a:srgbClr val="0000FF">
                      <a:alpha val="50000"/>
                    </a:srgbClr>
                  </a:outerShdw>
                </a:effectLst>
                <a:latin typeface="Arial"/>
                <a:cs typeface="Arial"/>
              </a:rPr>
              <a:t>Nhận xét</a:t>
            </a:r>
          </a:p>
        </p:txBody>
      </p:sp>
      <p:sp>
        <p:nvSpPr>
          <p:cNvPr id="175138" name="WordArt 34"/>
          <p:cNvSpPr>
            <a:spLocks noChangeArrowheads="1" noChangeShapeType="1" noTextEdit="1"/>
          </p:cNvSpPr>
          <p:nvPr/>
        </p:nvSpPr>
        <p:spPr bwMode="auto">
          <a:xfrm>
            <a:off x="304800" y="3352800"/>
            <a:ext cx="8534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C9900"/>
                </a:solidFill>
                <a:latin typeface="Arial"/>
                <a:cs typeface="Arial"/>
              </a:rPr>
              <a:t>- Chính là tiền đề của một lối làm việc khoa học.</a:t>
            </a: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CC9900"/>
              </a:solidFill>
              <a:latin typeface="Arial"/>
              <a:cs typeface="Arial"/>
            </a:endParaRPr>
          </a:p>
        </p:txBody>
      </p:sp>
      <p:sp>
        <p:nvSpPr>
          <p:cNvPr id="175139" name="WordArt 35"/>
          <p:cNvSpPr>
            <a:spLocks noChangeArrowheads="1" noChangeShapeType="1" noTextEdit="1"/>
          </p:cNvSpPr>
          <p:nvPr/>
        </p:nvSpPr>
        <p:spPr bwMode="auto">
          <a:xfrm>
            <a:off x="304800" y="4572000"/>
            <a:ext cx="8610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996633"/>
                </a:solidFill>
                <a:latin typeface="Arial"/>
                <a:cs typeface="Arial"/>
              </a:rPr>
              <a:t>- Là một trong những yếu tố dẫn đến thành công.</a:t>
            </a:r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996633"/>
              </a:solidFill>
              <a:latin typeface="Arial"/>
              <a:cs typeface="Arial"/>
            </a:endParaRPr>
          </a:p>
        </p:txBody>
      </p:sp>
      <p:sp>
        <p:nvSpPr>
          <p:cNvPr id="175140" name="WordArt 36"/>
          <p:cNvSpPr>
            <a:spLocks noChangeArrowheads="1" noChangeShapeType="1" noTextEdit="1"/>
          </p:cNvSpPr>
          <p:nvPr/>
        </p:nvSpPr>
        <p:spPr bwMode="auto">
          <a:xfrm>
            <a:off x="1066800" y="1752600"/>
            <a:ext cx="6858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317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0066"/>
                    </a:gs>
                  </a:gsLst>
                  <a:lin ang="5400000" scaled="1"/>
                </a:gradFill>
                <a:latin typeface="Arial"/>
                <a:cs typeface="Arial"/>
              </a:rPr>
              <a:t>Thói quen gọn gàng, ngăn nắp:</a:t>
            </a:r>
            <a:endParaRPr lang="en-US" sz="3600" kern="10">
              <a:ln w="317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rgbClr val="FF0066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strips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5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5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51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5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5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17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17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32" grpId="0" animBg="1"/>
      <p:bldP spid="175138" grpId="0" animBg="1"/>
      <p:bldP spid="175139" grpId="0" animBg="1"/>
      <p:bldP spid="1751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0" descr="BEACHDES"/>
          <p:cNvPicPr>
            <a:picLocks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6867" name="Rectangle 5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FFFF">
              <a:alpha val="6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36868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85" name="AutoShape 33"/>
          <p:cNvSpPr>
            <a:spLocks noChangeArrowheads="1"/>
          </p:cNvSpPr>
          <p:nvPr/>
        </p:nvSpPr>
        <p:spPr bwMode="auto">
          <a:xfrm>
            <a:off x="3048000" y="381000"/>
            <a:ext cx="3962400" cy="1371600"/>
          </a:xfrm>
          <a:prstGeom prst="cloudCallout">
            <a:avLst>
              <a:gd name="adj1" fmla="val -43750"/>
              <a:gd name="adj2" fmla="val 65509"/>
            </a:avLst>
          </a:prstGeom>
          <a:solidFill>
            <a:srgbClr val="FFCCFF"/>
          </a:solidFill>
          <a:ln w="9525">
            <a:solidFill>
              <a:srgbClr val="FF3300"/>
            </a:solidFill>
            <a:round/>
            <a:headEnd/>
            <a:tailEnd/>
          </a:ln>
          <a:effectLst>
            <a:outerShdw dist="107763" dir="13500000" algn="ctr" rotWithShape="0">
              <a:srgbClr val="CC0000">
                <a:alpha val="50000"/>
              </a:srgbClr>
            </a:outerShdw>
          </a:effectLst>
        </p:spPr>
        <p:txBody>
          <a:bodyPr/>
          <a:lstStyle/>
          <a:p>
            <a:pPr algn="ctr"/>
            <a:endParaRPr lang="en-US" sz="3000">
              <a:latin typeface="Arial" charset="0"/>
            </a:endParaRPr>
          </a:p>
        </p:txBody>
      </p:sp>
      <p:sp>
        <p:nvSpPr>
          <p:cNvPr id="100386" name="WordArt 34"/>
          <p:cNvSpPr>
            <a:spLocks noChangeArrowheads="1" noChangeShapeType="1" noTextEdit="1"/>
          </p:cNvSpPr>
          <p:nvPr/>
        </p:nvSpPr>
        <p:spPr bwMode="auto">
          <a:xfrm>
            <a:off x="3581400" y="685800"/>
            <a:ext cx="2819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0000"/>
                  </a:outerShdw>
                </a:effectLst>
                <a:latin typeface="Arial"/>
                <a:cs typeface="Arial"/>
              </a:rPr>
              <a:t>Ghi nhớ :</a:t>
            </a:r>
          </a:p>
        </p:txBody>
      </p:sp>
      <p:sp>
        <p:nvSpPr>
          <p:cNvPr id="100387" name="Text Box 35"/>
          <p:cNvSpPr txBox="1">
            <a:spLocks noChangeArrowheads="1"/>
          </p:cNvSpPr>
          <p:nvPr/>
        </p:nvSpPr>
        <p:spPr bwMode="auto">
          <a:xfrm>
            <a:off x="381000" y="1752600"/>
            <a:ext cx="8382000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b="1">
                <a:solidFill>
                  <a:srgbClr val="CC0000"/>
                </a:solidFill>
                <a:latin typeface="Arial" charset="0"/>
              </a:rPr>
              <a:t>        Bạn </a:t>
            </a:r>
            <a:r>
              <a:rPr lang="vi-VN" sz="3800" b="1">
                <a:solidFill>
                  <a:srgbClr val="CC0000"/>
                </a:solidFill>
                <a:latin typeface="Arial" charset="0"/>
              </a:rPr>
              <a:t>ơ</a:t>
            </a:r>
            <a:r>
              <a:rPr lang="en-US" sz="3800" b="1">
                <a:solidFill>
                  <a:srgbClr val="CC0000"/>
                </a:solidFill>
                <a:latin typeface="Arial" charset="0"/>
              </a:rPr>
              <a:t>i chỗ học, chỗ ch</a:t>
            </a:r>
            <a:r>
              <a:rPr lang="vi-VN" sz="3800" b="1">
                <a:solidFill>
                  <a:srgbClr val="CC0000"/>
                </a:solidFill>
                <a:latin typeface="Arial" charset="0"/>
              </a:rPr>
              <a:t>ơ</a:t>
            </a:r>
            <a:r>
              <a:rPr lang="en-US" sz="3800" b="1">
                <a:solidFill>
                  <a:srgbClr val="CC0000"/>
                </a:solidFill>
                <a:latin typeface="Arial" charset="0"/>
              </a:rPr>
              <a:t>i</a:t>
            </a:r>
          </a:p>
          <a:p>
            <a:pPr>
              <a:spcBef>
                <a:spcPct val="50000"/>
              </a:spcBef>
            </a:pPr>
            <a:r>
              <a:rPr lang="en-US" sz="3800" b="1">
                <a:solidFill>
                  <a:srgbClr val="CC0000"/>
                </a:solidFill>
                <a:latin typeface="Arial" charset="0"/>
              </a:rPr>
              <a:t>Gọn gàng, ng</a:t>
            </a:r>
            <a:r>
              <a:rPr lang="vi-VN" sz="3800" b="1">
                <a:solidFill>
                  <a:srgbClr val="CC0000"/>
                </a:solidFill>
                <a:latin typeface="Arial" charset="0"/>
              </a:rPr>
              <a:t>ă</a:t>
            </a:r>
            <a:r>
              <a:rPr lang="en-US" sz="3800" b="1">
                <a:solidFill>
                  <a:srgbClr val="CC0000"/>
                </a:solidFill>
                <a:latin typeface="Arial" charset="0"/>
              </a:rPr>
              <a:t>n nắp ta thời chớ quên.</a:t>
            </a:r>
          </a:p>
          <a:p>
            <a:pPr>
              <a:spcBef>
                <a:spcPct val="50000"/>
              </a:spcBef>
            </a:pPr>
            <a:r>
              <a:rPr lang="en-US" sz="3800" b="1">
                <a:solidFill>
                  <a:srgbClr val="CC0000"/>
                </a:solidFill>
                <a:latin typeface="Arial" charset="0"/>
              </a:rPr>
              <a:t>        Đồ ch</a:t>
            </a:r>
            <a:r>
              <a:rPr lang="vi-VN" sz="3800" b="1">
                <a:solidFill>
                  <a:srgbClr val="CC0000"/>
                </a:solidFill>
                <a:latin typeface="Arial" charset="0"/>
              </a:rPr>
              <a:t>ơ</a:t>
            </a:r>
            <a:r>
              <a:rPr lang="en-US" sz="3800" b="1">
                <a:solidFill>
                  <a:srgbClr val="CC0000"/>
                </a:solidFill>
                <a:latin typeface="Arial" charset="0"/>
              </a:rPr>
              <a:t>i, sách vở </a:t>
            </a:r>
            <a:r>
              <a:rPr lang="vi-VN" sz="3800" b="1">
                <a:solidFill>
                  <a:srgbClr val="CC0000"/>
                </a:solidFill>
                <a:latin typeface="Arial" charset="0"/>
              </a:rPr>
              <a:t>đ</a:t>
            </a:r>
            <a:r>
              <a:rPr lang="en-US" sz="3800" b="1">
                <a:solidFill>
                  <a:srgbClr val="CC0000"/>
                </a:solidFill>
                <a:latin typeface="Arial" charset="0"/>
              </a:rPr>
              <a:t>ẹp bền,</a:t>
            </a:r>
          </a:p>
          <a:p>
            <a:pPr>
              <a:spcBef>
                <a:spcPct val="50000"/>
              </a:spcBef>
            </a:pPr>
            <a:r>
              <a:rPr lang="en-US" sz="3800" b="1">
                <a:solidFill>
                  <a:srgbClr val="CC0000"/>
                </a:solidFill>
                <a:latin typeface="Arial" charset="0"/>
              </a:rPr>
              <a:t>Khi cần khỏi mất công tìm kiếm lâu.</a:t>
            </a:r>
          </a:p>
        </p:txBody>
      </p:sp>
      <p:sp>
        <p:nvSpPr>
          <p:cNvPr id="100405" name="Rectangle 5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296400" cy="70104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ransition spd="slow">
    <p:strips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100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0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0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875"/>
                            </p:stCondLst>
                            <p:childTnLst>
                              <p:par>
                                <p:cTn id="22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5" grpId="0" animBg="1"/>
      <p:bldP spid="100386" grpId="0" animBg="1"/>
      <p:bldP spid="100387" grpId="0"/>
      <p:bldP spid="100405" grpId="0" animBg="1"/>
      <p:bldP spid="10040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_017_1~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587" name="Oval 3" descr="Bouquet"/>
          <p:cNvSpPr>
            <a:spLocks noChangeArrowheads="1"/>
          </p:cNvSpPr>
          <p:nvPr/>
        </p:nvSpPr>
        <p:spPr bwMode="auto">
          <a:xfrm rot="-203895">
            <a:off x="1143000" y="-304800"/>
            <a:ext cx="6854825" cy="6858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BottomLeft">
              <a:rot lat="19799996" lon="300000" rev="0"/>
            </a:camera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FFCC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195589" name="WordArt 5" descr="Dark upward diagonal"/>
          <p:cNvSpPr>
            <a:spLocks noChangeArrowheads="1" noChangeShapeType="1" noTextEdit="1"/>
          </p:cNvSpPr>
          <p:nvPr/>
        </p:nvSpPr>
        <p:spPr bwMode="auto">
          <a:xfrm>
            <a:off x="1981200" y="2819400"/>
            <a:ext cx="55626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>
                <a:rot lat="300000" lon="20999996" rev="0"/>
              </a:camera>
              <a:lightRig rig="legacyFlat2" dir="b"/>
            </a:scene3d>
            <a:sp3d extrusionH="430200" prstMaterial="legacyMatte">
              <a:extrusionClr>
                <a:srgbClr val="CC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pattFill prst="dkUpDiag">
                  <a:fgClr>
                    <a:srgbClr val="CC3300"/>
                  </a:fgClr>
                  <a:bgClr>
                    <a:schemeClr val="folHlink"/>
                  </a:bgClr>
                </a:pattFill>
                <a:latin typeface="Arial"/>
                <a:cs typeface="Arial"/>
              </a:rPr>
              <a:t>Củng cố bài</a:t>
            </a:r>
          </a:p>
        </p:txBody>
      </p:sp>
      <p:pic>
        <p:nvPicPr>
          <p:cNvPr id="37893" name="Picture 8" descr="2348BFDEC03B40EF8473E05836E82EB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43434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9" descr="firew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9800" y="1600200"/>
            <a:ext cx="95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10" descr="firew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1371600"/>
            <a:ext cx="95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955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55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animBg="1"/>
      <p:bldP spid="19558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_011_1~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187399" name="WordArt 7"/>
          <p:cNvSpPr>
            <a:spLocks noChangeArrowheads="1" noChangeShapeType="1" noTextEdit="1"/>
          </p:cNvSpPr>
          <p:nvPr/>
        </p:nvSpPr>
        <p:spPr bwMode="auto">
          <a:xfrm>
            <a:off x="457200" y="2514600"/>
            <a:ext cx="83058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99"/>
                    </a:gs>
                    <a:gs pos="50000">
                      <a:srgbClr val="453729"/>
                    </a:gs>
                    <a:gs pos="100000">
                      <a:srgbClr val="FFCC99"/>
                    </a:gs>
                  </a:gsLst>
                  <a:lin ang="5400000" scaled="1"/>
                </a:gradFill>
                <a:latin typeface="Arial"/>
                <a:cs typeface="Arial"/>
              </a:rPr>
              <a:t>Ai nhanh hơn !</a:t>
            </a:r>
            <a:endParaRPr lang="en-US" sz="3600" kern="10">
              <a:ln w="19050">
                <a:solidFill>
                  <a:srgbClr val="CC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CC99"/>
                  </a:gs>
                  <a:gs pos="50000">
                    <a:srgbClr val="453729"/>
                  </a:gs>
                  <a:gs pos="100000">
                    <a:srgbClr val="FFCC99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sp>
        <p:nvSpPr>
          <p:cNvPr id="187400" name="AutoShape 8"/>
          <p:cNvSpPr>
            <a:spLocks noChangeArrowheads="1"/>
          </p:cNvSpPr>
          <p:nvPr/>
        </p:nvSpPr>
        <p:spPr bwMode="auto">
          <a:xfrm>
            <a:off x="533400" y="381000"/>
            <a:ext cx="2819400" cy="1752600"/>
          </a:xfrm>
          <a:prstGeom prst="cloudCallout">
            <a:avLst>
              <a:gd name="adj1" fmla="val 19088"/>
              <a:gd name="adj2" fmla="val 93389"/>
            </a:avLst>
          </a:prstGeom>
          <a:solidFill>
            <a:srgbClr val="FFCCCC"/>
          </a:solidFill>
          <a:ln w="9525">
            <a:solidFill>
              <a:srgbClr val="FF9999"/>
            </a:solidFill>
            <a:round/>
            <a:headEnd/>
            <a:tailEnd/>
          </a:ln>
          <a:effectLst>
            <a:outerShdw dist="107763" dir="13500000" algn="ctr" rotWithShape="0">
              <a:srgbClr val="FF7C80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en-US" sz="3000">
                <a:solidFill>
                  <a:srgbClr val="CC3300"/>
                </a:solidFill>
                <a:latin typeface="Arial" charset="0"/>
              </a:rPr>
              <a:t>Trò ch</a:t>
            </a:r>
            <a:r>
              <a:rPr lang="vi-VN" sz="3000">
                <a:solidFill>
                  <a:srgbClr val="CC3300"/>
                </a:solidFill>
                <a:latin typeface="Arial" charset="0"/>
              </a:rPr>
              <a:t>ơ</a:t>
            </a:r>
            <a:r>
              <a:rPr lang="en-US" sz="3000">
                <a:solidFill>
                  <a:srgbClr val="CC3300"/>
                </a:solidFill>
                <a:latin typeface="Arial" charset="0"/>
              </a:rPr>
              <a:t>i :</a:t>
            </a:r>
          </a:p>
        </p:txBody>
      </p:sp>
    </p:spTree>
  </p:cSld>
  <p:clrMapOvr>
    <a:masterClrMapping/>
  </p:clrMapOvr>
  <p:transition spd="slow">
    <p:strips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9" grpId="0" animBg="1"/>
      <p:bldP spid="187399" grpId="1" animBg="1"/>
      <p:bldP spid="18740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7AEBFA"/>
              </a:gs>
              <a:gs pos="100000">
                <a:srgbClr val="386D74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78184" name="Text Box 8"/>
          <p:cNvSpPr txBox="1">
            <a:spLocks noChangeArrowheads="1"/>
          </p:cNvSpPr>
          <p:nvPr/>
        </p:nvSpPr>
        <p:spPr bwMode="auto">
          <a:xfrm>
            <a:off x="0" y="1524000"/>
            <a:ext cx="9144000" cy="14620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EE8AB"/>
              </a:gs>
            </a:gsLst>
            <a:lin ang="2700000" scaled="1"/>
          </a:gra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  </a:t>
            </a:r>
          </a:p>
          <a:p>
            <a:pPr>
              <a:spcBef>
                <a:spcPct val="50000"/>
              </a:spcBef>
            </a:pPr>
            <a:r>
              <a:rPr lang="en-US" sz="3000" b="1">
                <a:latin typeface="Arial" charset="0"/>
              </a:rPr>
              <a:t>Việc 1: Để sách vở, </a:t>
            </a:r>
            <a:r>
              <a:rPr lang="vi-VN" sz="3000" b="1">
                <a:latin typeface="Arial" charset="0"/>
              </a:rPr>
              <a:t>đ</a:t>
            </a:r>
            <a:r>
              <a:rPr lang="en-US" sz="3000" b="1">
                <a:latin typeface="Arial" charset="0"/>
              </a:rPr>
              <a:t>ồ dùng học tập trên bàn.</a:t>
            </a:r>
          </a:p>
          <a:p>
            <a:pPr>
              <a:spcBef>
                <a:spcPct val="50000"/>
              </a:spcBef>
            </a:pPr>
            <a:endParaRPr lang="en-US" sz="2000">
              <a:latin typeface="VNI-Times" pitchFamily="2" charset="0"/>
            </a:endParaRPr>
          </a:p>
        </p:txBody>
      </p:sp>
      <p:sp>
        <p:nvSpPr>
          <p:cNvPr id="178185" name="Text Box 9"/>
          <p:cNvSpPr txBox="1">
            <a:spLocks noChangeArrowheads="1"/>
          </p:cNvSpPr>
          <p:nvPr/>
        </p:nvSpPr>
        <p:spPr bwMode="auto">
          <a:xfrm>
            <a:off x="0" y="2971800"/>
            <a:ext cx="9144000" cy="13081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C3AAFA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rgbClr val="9933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700" b="1">
                <a:latin typeface="Arial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sz="3000" b="1">
                <a:latin typeface="Arial"/>
              </a:rPr>
              <a:t> </a:t>
            </a:r>
            <a:r>
              <a:rPr lang="en-US" sz="3000" b="1">
                <a:latin typeface="Arial"/>
              </a:rPr>
              <a:t>Việc </a:t>
            </a:r>
            <a:r>
              <a:rPr lang="en-US" sz="3000" b="1">
                <a:latin typeface="Arial"/>
              </a:rPr>
              <a:t>2: </a:t>
            </a:r>
            <a:r>
              <a:rPr lang="en-US" sz="3000" b="1">
                <a:latin typeface="Arial"/>
              </a:rPr>
              <a:t>Thực hành xếp gọn gàng</a:t>
            </a:r>
            <a:r>
              <a:rPr lang="en-US" sz="3000" b="1">
                <a:latin typeface="Arial"/>
              </a:rPr>
              <a:t>, </a:t>
            </a:r>
            <a:r>
              <a:rPr lang="en-US" sz="3000" b="1">
                <a:latin typeface="Arial"/>
              </a:rPr>
              <a:t>ng</a:t>
            </a:r>
            <a:r>
              <a:rPr lang="vi-VN" sz="3000" b="1">
                <a:latin typeface="Arial"/>
              </a:rPr>
              <a:t>ă</a:t>
            </a:r>
            <a:r>
              <a:rPr lang="en-US" sz="3000" b="1">
                <a:latin typeface="Arial"/>
              </a:rPr>
              <a:t>n nắp</a:t>
            </a:r>
            <a:r>
              <a:rPr lang="en-US" sz="3000" b="1">
                <a:latin typeface="Arial"/>
              </a:rPr>
              <a:t>.</a:t>
            </a:r>
          </a:p>
          <a:p>
            <a:pPr>
              <a:spcBef>
                <a:spcPct val="50000"/>
              </a:spcBef>
              <a:defRPr/>
            </a:pPr>
            <a:endParaRPr lang="en-US" sz="1800" b="1">
              <a:latin typeface="Arial"/>
            </a:endParaRPr>
          </a:p>
        </p:txBody>
      </p:sp>
      <p:sp>
        <p:nvSpPr>
          <p:cNvPr id="178186" name="Text Box 10"/>
          <p:cNvSpPr txBox="1">
            <a:spLocks noChangeArrowheads="1"/>
          </p:cNvSpPr>
          <p:nvPr/>
        </p:nvSpPr>
        <p:spPr bwMode="auto">
          <a:xfrm>
            <a:off x="0" y="4267200"/>
            <a:ext cx="9144000" cy="1290638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>
                <a:latin typeface="Arial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3000">
                <a:latin typeface="Arial" charset="0"/>
              </a:rPr>
              <a:t>Việc 3: Quan </a:t>
            </a:r>
            <a:r>
              <a:rPr lang="en-US" sz="3000" b="1">
                <a:latin typeface="Arial" charset="0"/>
              </a:rPr>
              <a:t>sát</a:t>
            </a:r>
            <a:r>
              <a:rPr lang="en-US" sz="3000">
                <a:latin typeface="Arial" charset="0"/>
              </a:rPr>
              <a:t> và nhận xét.</a:t>
            </a:r>
          </a:p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178188" name="Text Box 12"/>
          <p:cNvSpPr txBox="1">
            <a:spLocks noChangeArrowheads="1"/>
          </p:cNvSpPr>
          <p:nvPr/>
        </p:nvSpPr>
        <p:spPr bwMode="auto">
          <a:xfrm>
            <a:off x="0" y="5638800"/>
            <a:ext cx="9144000" cy="12906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ADD6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>
                <a:latin typeface="Arial"/>
              </a:rPr>
              <a:t>Việc </a:t>
            </a:r>
            <a:r>
              <a:rPr lang="en-US" sz="3000">
                <a:latin typeface="Arial"/>
              </a:rPr>
              <a:t>4: </a:t>
            </a:r>
            <a:r>
              <a:rPr lang="en-US" sz="3000">
                <a:latin typeface="Arial"/>
              </a:rPr>
              <a:t>Tuyên d</a:t>
            </a:r>
            <a:r>
              <a:rPr lang="vi-VN" sz="3000">
                <a:latin typeface="Arial"/>
              </a:rPr>
              <a:t>ươ</a:t>
            </a:r>
            <a:r>
              <a:rPr lang="en-US" sz="3000">
                <a:latin typeface="Arial"/>
              </a:rPr>
              <a:t>ng </a:t>
            </a:r>
            <a:r>
              <a:rPr lang="en-US" sz="3000">
                <a:latin typeface="Arial"/>
              </a:rPr>
              <a:t>HS </a:t>
            </a:r>
            <a:r>
              <a:rPr lang="en-US" sz="3000">
                <a:latin typeface="Arial"/>
              </a:rPr>
              <a:t>làm </a:t>
            </a:r>
            <a:r>
              <a:rPr lang="en-US" sz="3000">
                <a:latin typeface="Arial"/>
              </a:rPr>
              <a:t>nhanh, </a:t>
            </a:r>
            <a:r>
              <a:rPr lang="en-US" sz="3000">
                <a:latin typeface="Arial"/>
              </a:rPr>
              <a:t>gọn gàng   </a:t>
            </a:r>
            <a:r>
              <a:rPr lang="en-US" sz="3000">
                <a:latin typeface="Arial"/>
              </a:rPr>
              <a:t>	   </a:t>
            </a:r>
            <a:r>
              <a:rPr lang="en-US" sz="3000">
                <a:latin typeface="Arial"/>
              </a:rPr>
              <a:t>ng</a:t>
            </a:r>
            <a:r>
              <a:rPr lang="vi-VN" sz="3000">
                <a:latin typeface="Arial"/>
              </a:rPr>
              <a:t>ă</a:t>
            </a:r>
            <a:r>
              <a:rPr lang="en-US" sz="3000">
                <a:latin typeface="Arial"/>
              </a:rPr>
              <a:t>n nắp</a:t>
            </a:r>
            <a:r>
              <a:rPr lang="en-US" sz="3000">
                <a:latin typeface="Arial"/>
              </a:rPr>
              <a:t>.</a:t>
            </a:r>
          </a:p>
          <a:p>
            <a:pPr>
              <a:spcBef>
                <a:spcPct val="50000"/>
              </a:spcBef>
              <a:defRPr/>
            </a:pPr>
            <a:endParaRPr lang="en-US" sz="1200">
              <a:latin typeface="Arial"/>
            </a:endParaRPr>
          </a:p>
        </p:txBody>
      </p:sp>
      <p:sp>
        <p:nvSpPr>
          <p:cNvPr id="178203" name="WordArt 27"/>
          <p:cNvSpPr>
            <a:spLocks noChangeArrowheads="1" noChangeShapeType="1" noTextEdit="1"/>
          </p:cNvSpPr>
          <p:nvPr/>
        </p:nvSpPr>
        <p:spPr bwMode="auto">
          <a:xfrm>
            <a:off x="1066800" y="228600"/>
            <a:ext cx="6934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Thực hành:</a:t>
            </a:r>
          </a:p>
        </p:txBody>
      </p:sp>
    </p:spTree>
  </p:cSld>
  <p:clrMapOvr>
    <a:masterClrMapping/>
  </p:clrMapOvr>
  <p:transition spd="slow">
    <p:strips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85" decel="100000"/>
                                        <p:tgtEl>
                                          <p:spTgt spid="1781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decel="100000"/>
                                        <p:tgtEl>
                                          <p:spTgt spid="17818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85" decel="100000"/>
                                        <p:tgtEl>
                                          <p:spTgt spid="1781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385" decel="100000"/>
                                        <p:tgtEl>
                                          <p:spTgt spid="17818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385" fill="hold"/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385" fill="hold"/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85" decel="100000"/>
                                        <p:tgtEl>
                                          <p:spTgt spid="1781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385" decel="100000"/>
                                        <p:tgtEl>
                                          <p:spTgt spid="1781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385" fill="hold"/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385" fill="hold"/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85" decel="100000"/>
                                        <p:tgtEl>
                                          <p:spTgt spid="1781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385" decel="100000"/>
                                        <p:tgtEl>
                                          <p:spTgt spid="1781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385" fill="hold"/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385" fill="hold"/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85" decel="100000"/>
                                        <p:tgtEl>
                                          <p:spTgt spid="1781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385" decel="100000"/>
                                        <p:tgtEl>
                                          <p:spTgt spid="1781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385" fill="hold"/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385" fill="hold"/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4" grpId="0" animBg="1"/>
      <p:bldP spid="178184" grpId="1" animBg="1"/>
      <p:bldP spid="178185" grpId="0" animBg="1"/>
      <p:bldP spid="178186" grpId="0" animBg="1"/>
      <p:bldP spid="178188" grpId="0" animBg="1"/>
      <p:bldP spid="17820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6" name="WordArt 4" descr="Zig zag"/>
          <p:cNvSpPr>
            <a:spLocks noChangeArrowheads="1" noChangeShapeType="1" noTextEdit="1"/>
          </p:cNvSpPr>
          <p:nvPr/>
        </p:nvSpPr>
        <p:spPr bwMode="auto">
          <a:xfrm>
            <a:off x="1600200" y="1752600"/>
            <a:ext cx="5105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pattFill prst="zigZag">
                  <a:fgClr>
                    <a:srgbClr val="CC0099"/>
                  </a:fgClr>
                  <a:bgClr>
                    <a:srgbClr val="FFFFFF"/>
                  </a:bgClr>
                </a:pattFill>
                <a:latin typeface="Arial"/>
                <a:cs typeface="Arial"/>
              </a:rPr>
              <a:t>Hoạt động nối tiếp</a:t>
            </a:r>
            <a:endParaRPr lang="en-US" sz="3600" kern="10">
              <a:ln w="9525">
                <a:solidFill>
                  <a:srgbClr val="CC0099"/>
                </a:solidFill>
                <a:round/>
                <a:headEnd/>
                <a:tailEnd/>
              </a:ln>
              <a:pattFill prst="zigZag">
                <a:fgClr>
                  <a:srgbClr val="CC0099"/>
                </a:fgClr>
                <a:bgClr>
                  <a:srgbClr val="FFFFFF"/>
                </a:bgClr>
              </a:pattFill>
              <a:latin typeface="Arial"/>
              <a:cs typeface="Arial"/>
            </a:endParaRPr>
          </a:p>
        </p:txBody>
      </p:sp>
      <p:sp>
        <p:nvSpPr>
          <p:cNvPr id="274437" name="Text Box 5"/>
          <p:cNvSpPr txBox="1">
            <a:spLocks noChangeArrowheads="1"/>
          </p:cNvSpPr>
          <p:nvPr/>
        </p:nvSpPr>
        <p:spPr bwMode="auto">
          <a:xfrm>
            <a:off x="3048000" y="2667000"/>
            <a:ext cx="5715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5"/>
              </a:buBlip>
            </a:pPr>
            <a:r>
              <a:rPr lang="en-US">
                <a:solidFill>
                  <a:srgbClr val="003399"/>
                </a:solidFill>
                <a:latin typeface="Arial" charset="0"/>
              </a:rPr>
              <a:t>  Về nhà thực hành gọn gàng, ng</a:t>
            </a:r>
            <a:r>
              <a:rPr lang="vi-VN">
                <a:solidFill>
                  <a:srgbClr val="003399"/>
                </a:solidFill>
                <a:latin typeface="Arial" charset="0"/>
              </a:rPr>
              <a:t>ă</a:t>
            </a:r>
            <a:r>
              <a:rPr lang="en-US">
                <a:solidFill>
                  <a:srgbClr val="003399"/>
                </a:solidFill>
                <a:latin typeface="Arial" charset="0"/>
              </a:rPr>
              <a:t>n nắp.</a:t>
            </a:r>
          </a:p>
        </p:txBody>
      </p:sp>
      <p:sp>
        <p:nvSpPr>
          <p:cNvPr id="274438" name="Text Box 6"/>
          <p:cNvSpPr txBox="1">
            <a:spLocks noChangeArrowheads="1"/>
          </p:cNvSpPr>
          <p:nvPr/>
        </p:nvSpPr>
        <p:spPr bwMode="auto">
          <a:xfrm>
            <a:off x="3025775" y="4267200"/>
            <a:ext cx="5737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5"/>
              </a:buBlip>
            </a:pPr>
            <a:r>
              <a:rPr lang="en-US" b="1">
                <a:solidFill>
                  <a:srgbClr val="003366"/>
                </a:solidFill>
                <a:latin typeface="Arial" charset="0"/>
              </a:rPr>
              <a:t> Tự liên hệ bản thân.</a:t>
            </a:r>
          </a:p>
        </p:txBody>
      </p:sp>
    </p:spTree>
  </p:cSld>
  <p:clrMapOvr>
    <a:masterClrMapping/>
  </p:clrMapOvr>
  <p:transition spd="slow">
    <p:strips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4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44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6" grpId="0" animBg="1"/>
      <p:bldP spid="274437" grpId="0"/>
      <p:bldP spid="2744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2" name="WordArt 4" descr="Solid diamond"/>
          <p:cNvSpPr>
            <a:spLocks noChangeArrowheads="1" noChangeShapeType="1" noTextEdit="1"/>
          </p:cNvSpPr>
          <p:nvPr/>
        </p:nvSpPr>
        <p:spPr bwMode="auto">
          <a:xfrm>
            <a:off x="2895600" y="1447800"/>
            <a:ext cx="3276600" cy="1219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6278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pattFill prst="solidDmnd">
                  <a:fgClr>
                    <a:schemeClr val="bg1"/>
                  </a:fgClr>
                  <a:bgClr>
                    <a:srgbClr val="006600"/>
                  </a:bgClr>
                </a:pattFill>
                <a:latin typeface="Arial"/>
                <a:cs typeface="Arial"/>
              </a:rPr>
              <a:t>Khởi động</a:t>
            </a:r>
            <a:endParaRPr lang="en-US" sz="3600" kern="10">
              <a:ln w="9525">
                <a:solidFill>
                  <a:srgbClr val="006600"/>
                </a:solidFill>
                <a:round/>
                <a:headEnd/>
                <a:tailEnd/>
              </a:ln>
              <a:pattFill prst="solidDmnd">
                <a:fgClr>
                  <a:schemeClr val="bg1"/>
                </a:fgClr>
                <a:bgClr>
                  <a:srgbClr val="006600"/>
                </a:bgClr>
              </a:pattFill>
              <a:latin typeface="Arial"/>
              <a:cs typeface="Arial"/>
            </a:endParaRPr>
          </a:p>
        </p:txBody>
      </p:sp>
      <p:sp>
        <p:nvSpPr>
          <p:cNvPr id="278543" name="WordArt 15"/>
          <p:cNvSpPr>
            <a:spLocks noChangeArrowheads="1" noChangeShapeType="1" noTextEdit="1"/>
          </p:cNvSpPr>
          <p:nvPr/>
        </p:nvSpPr>
        <p:spPr bwMode="auto">
          <a:xfrm>
            <a:off x="1600200" y="2743200"/>
            <a:ext cx="5867400" cy="1371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227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Thật là hay</a:t>
            </a:r>
          </a:p>
        </p:txBody>
      </p:sp>
      <p:pic>
        <p:nvPicPr>
          <p:cNvPr id="278546" name="That la ha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  <p:sndAc>
      <p:stSnd>
        <p:snd r:embed="rId3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85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8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8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85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5824" fill="hold"/>
                                        <p:tgtEl>
                                          <p:spTgt spid="2785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8546"/>
                </p:tgtEl>
              </p:cMediaNode>
            </p:audio>
          </p:childTnLst>
        </p:cTn>
      </p:par>
    </p:tnLst>
    <p:bldLst>
      <p:bldP spid="278532" grpId="0" animBg="1"/>
      <p:bldP spid="2785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705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685800" y="304800"/>
            <a:ext cx="891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9933FF"/>
                </a:solidFill>
                <a:latin typeface="Arial" charset="0"/>
              </a:rPr>
              <a:t>Đúng ghi Đ, sai ghi S vào ô trống:</a:t>
            </a:r>
          </a:p>
        </p:txBody>
      </p:sp>
      <p:sp>
        <p:nvSpPr>
          <p:cNvPr id="19460" name="Text Box 10"/>
          <p:cNvSpPr txBox="1">
            <a:spLocks noChangeArrowheads="1"/>
          </p:cNvSpPr>
          <p:nvPr/>
        </p:nvSpPr>
        <p:spPr bwMode="auto">
          <a:xfrm>
            <a:off x="990600" y="990600"/>
            <a:ext cx="8153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000">
              <a:latin typeface="Arial" charset="0"/>
            </a:endParaRPr>
          </a:p>
        </p:txBody>
      </p:sp>
      <p:sp>
        <p:nvSpPr>
          <p:cNvPr id="286731" name="Text Box 11"/>
          <p:cNvSpPr txBox="1">
            <a:spLocks noChangeArrowheads="1"/>
          </p:cNvSpPr>
          <p:nvPr/>
        </p:nvSpPr>
        <p:spPr bwMode="auto">
          <a:xfrm>
            <a:off x="990600" y="1219200"/>
            <a:ext cx="8153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66"/>
                </a:solidFill>
                <a:latin typeface="Arial" charset="0"/>
              </a:rPr>
              <a:t>1.Ng</a:t>
            </a:r>
            <a:r>
              <a:rPr lang="vi-VN" b="1">
                <a:solidFill>
                  <a:srgbClr val="CC0066"/>
                </a:solidFill>
                <a:latin typeface="Arial" charset="0"/>
              </a:rPr>
              <a:t>ư</a:t>
            </a:r>
            <a:r>
              <a:rPr lang="en-US" b="1">
                <a:solidFill>
                  <a:srgbClr val="CC0066"/>
                </a:solidFill>
                <a:latin typeface="Arial" charset="0"/>
              </a:rPr>
              <a:t>ời biết nhận lỗi là ng</a:t>
            </a:r>
            <a:r>
              <a:rPr lang="vi-VN" b="1">
                <a:solidFill>
                  <a:srgbClr val="CC0066"/>
                </a:solidFill>
                <a:latin typeface="Arial" charset="0"/>
              </a:rPr>
              <a:t>ư</a:t>
            </a:r>
            <a:r>
              <a:rPr lang="en-US" b="1">
                <a:solidFill>
                  <a:srgbClr val="CC0066"/>
                </a:solidFill>
                <a:latin typeface="Arial" charset="0"/>
              </a:rPr>
              <a:t>ời trung thực, dũng cảm.</a:t>
            </a:r>
          </a:p>
        </p:txBody>
      </p:sp>
      <p:sp>
        <p:nvSpPr>
          <p:cNvPr id="286733" name="Text Box 13"/>
          <p:cNvSpPr txBox="1">
            <a:spLocks noChangeArrowheads="1"/>
          </p:cNvSpPr>
          <p:nvPr/>
        </p:nvSpPr>
        <p:spPr bwMode="auto">
          <a:xfrm>
            <a:off x="1066800" y="3063875"/>
            <a:ext cx="7924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996633"/>
                </a:solidFill>
                <a:latin typeface="Arial" charset="0"/>
              </a:rPr>
              <a:t>2.Nếu có lỗi chỉ cần tự sửa lỗi, không cần nhận lỗi.</a:t>
            </a:r>
          </a:p>
        </p:txBody>
      </p:sp>
      <p:sp>
        <p:nvSpPr>
          <p:cNvPr id="286734" name="Rectangle 14"/>
          <p:cNvSpPr>
            <a:spLocks noChangeArrowheads="1"/>
          </p:cNvSpPr>
          <p:nvPr/>
        </p:nvSpPr>
        <p:spPr bwMode="auto">
          <a:xfrm>
            <a:off x="228600" y="49530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440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286735" name="Text Box 15"/>
          <p:cNvSpPr txBox="1">
            <a:spLocks noChangeArrowheads="1"/>
          </p:cNvSpPr>
          <p:nvPr/>
        </p:nvSpPr>
        <p:spPr bwMode="auto">
          <a:xfrm>
            <a:off x="914400" y="4768850"/>
            <a:ext cx="8001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6600"/>
                </a:solidFill>
                <a:latin typeface="Arial" charset="0"/>
              </a:rPr>
              <a:t>3.Nếu có lỗi chỉ cần tự nhận lỗi, không cần sửa lỗi.</a:t>
            </a:r>
          </a:p>
        </p:txBody>
      </p:sp>
      <p:sp>
        <p:nvSpPr>
          <p:cNvPr id="19465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57150">
            <a:solidFill>
              <a:srgbClr val="66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37" name="Rectangle 17"/>
          <p:cNvSpPr>
            <a:spLocks noChangeArrowheads="1"/>
          </p:cNvSpPr>
          <p:nvPr/>
        </p:nvSpPr>
        <p:spPr bwMode="auto">
          <a:xfrm>
            <a:off x="3024188" y="466725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0066"/>
                </a:solidFill>
                <a:latin typeface="Arial" charset="0"/>
              </a:rPr>
              <a:t>Đ</a:t>
            </a:r>
          </a:p>
        </p:txBody>
      </p:sp>
      <p:sp>
        <p:nvSpPr>
          <p:cNvPr id="286738" name="Rectangle 18"/>
          <p:cNvSpPr>
            <a:spLocks noChangeArrowheads="1"/>
          </p:cNvSpPr>
          <p:nvPr/>
        </p:nvSpPr>
        <p:spPr bwMode="auto">
          <a:xfrm>
            <a:off x="5334000" y="38576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006600"/>
                </a:solidFill>
                <a:latin typeface="Arial" charset="0"/>
              </a:rPr>
              <a:t>S</a:t>
            </a:r>
          </a:p>
        </p:txBody>
      </p:sp>
      <p:sp>
        <p:nvSpPr>
          <p:cNvPr id="286740" name="Rectangle 20"/>
          <p:cNvSpPr>
            <a:spLocks noChangeArrowheads="1"/>
          </p:cNvSpPr>
          <p:nvPr/>
        </p:nvSpPr>
        <p:spPr bwMode="auto">
          <a:xfrm>
            <a:off x="228600" y="15240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86742" name="Rectangle 22"/>
          <p:cNvSpPr>
            <a:spLocks noChangeArrowheads="1"/>
          </p:cNvSpPr>
          <p:nvPr/>
        </p:nvSpPr>
        <p:spPr bwMode="auto">
          <a:xfrm>
            <a:off x="152400" y="31242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86750" name="Rectangle 30"/>
          <p:cNvSpPr>
            <a:spLocks noChangeArrowheads="1"/>
          </p:cNvSpPr>
          <p:nvPr/>
        </p:nvSpPr>
        <p:spPr bwMode="auto">
          <a:xfrm>
            <a:off x="5295900" y="385763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006600"/>
                </a:solidFill>
                <a:latin typeface="Arial" charset="0"/>
              </a:rPr>
              <a:t>S</a:t>
            </a:r>
          </a:p>
        </p:txBody>
      </p:sp>
    </p:spTree>
  </p:cSld>
  <p:clrMapOvr>
    <a:masterClrMapping/>
  </p:clrMapOvr>
  <p:transition spd="slow">
    <p:strips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2867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2867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2867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4104E-6 L -0.29688 0.1791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67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2867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867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867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867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867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867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867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18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6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31214E-7 L -0.55 0.4080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867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" y="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2867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867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867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867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86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2867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2867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2867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87283E-6 L -0.5375 0.6769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867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" y="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3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2867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867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867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867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1" grpId="0"/>
      <p:bldP spid="286733" grpId="0"/>
      <p:bldP spid="286734" grpId="0" animBg="1"/>
      <p:bldP spid="286735" grpId="0"/>
      <p:bldP spid="286737" grpId="0"/>
      <p:bldP spid="286737" grpId="1"/>
      <p:bldP spid="286738" grpId="0"/>
      <p:bldP spid="286738" grpId="1"/>
      <p:bldP spid="286740" grpId="0" animBg="1"/>
      <p:bldP spid="286742" grpId="0" animBg="1"/>
      <p:bldP spid="286750" grpId="0"/>
      <p:bldP spid="28675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705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990600" y="577850"/>
            <a:ext cx="891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9933FF"/>
                </a:solidFill>
                <a:latin typeface="Arial" charset="0"/>
              </a:rPr>
              <a:t>Đúng ghi </a:t>
            </a:r>
            <a:r>
              <a:rPr lang="en-US" sz="3600" b="1">
                <a:solidFill>
                  <a:srgbClr val="FF0066"/>
                </a:solidFill>
                <a:latin typeface="Arial" charset="0"/>
              </a:rPr>
              <a:t>Đ</a:t>
            </a:r>
            <a:r>
              <a:rPr lang="en-US" sz="3600" b="1">
                <a:solidFill>
                  <a:srgbClr val="9933FF"/>
                </a:solidFill>
                <a:latin typeface="Arial" charset="0"/>
              </a:rPr>
              <a:t>, sai ghi </a:t>
            </a:r>
            <a:r>
              <a:rPr lang="en-US" sz="3600" b="1">
                <a:solidFill>
                  <a:srgbClr val="006600"/>
                </a:solidFill>
                <a:latin typeface="Arial" charset="0"/>
              </a:rPr>
              <a:t>S</a:t>
            </a:r>
            <a:r>
              <a:rPr lang="en-US" sz="3600" b="1">
                <a:solidFill>
                  <a:srgbClr val="9933FF"/>
                </a:solidFill>
                <a:latin typeface="Arial" charset="0"/>
              </a:rPr>
              <a:t> vào ô trống:</a:t>
            </a:r>
          </a:p>
        </p:txBody>
      </p:sp>
      <p:sp>
        <p:nvSpPr>
          <p:cNvPr id="20484" name="Line 5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57150">
            <a:solidFill>
              <a:srgbClr val="66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50" name="Rectangle 6"/>
          <p:cNvSpPr>
            <a:spLocks noChangeArrowheads="1"/>
          </p:cNvSpPr>
          <p:nvPr/>
        </p:nvSpPr>
        <p:spPr bwMode="auto">
          <a:xfrm>
            <a:off x="152400" y="16002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87751" name="Text Box 7"/>
          <p:cNvSpPr txBox="1">
            <a:spLocks noChangeArrowheads="1"/>
          </p:cNvSpPr>
          <p:nvPr/>
        </p:nvSpPr>
        <p:spPr bwMode="auto">
          <a:xfrm>
            <a:off x="990600" y="1416050"/>
            <a:ext cx="8153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66"/>
                </a:solidFill>
                <a:latin typeface="Arial" charset="0"/>
              </a:rPr>
              <a:t>4. Cần biết nhận lỗi dù mọi ng</a:t>
            </a:r>
            <a:r>
              <a:rPr lang="vi-VN">
                <a:solidFill>
                  <a:srgbClr val="CC0066"/>
                </a:solidFill>
                <a:latin typeface="Arial" charset="0"/>
              </a:rPr>
              <a:t>ư</a:t>
            </a:r>
            <a:r>
              <a:rPr lang="en-US">
                <a:solidFill>
                  <a:srgbClr val="CC0066"/>
                </a:solidFill>
                <a:latin typeface="Arial" charset="0"/>
              </a:rPr>
              <a:t>ời  	không biết mình có lỗi.</a:t>
            </a:r>
          </a:p>
        </p:txBody>
      </p:sp>
      <p:sp>
        <p:nvSpPr>
          <p:cNvPr id="287752" name="Rectangle 8"/>
          <p:cNvSpPr>
            <a:spLocks noChangeArrowheads="1"/>
          </p:cNvSpPr>
          <p:nvPr/>
        </p:nvSpPr>
        <p:spPr bwMode="auto">
          <a:xfrm>
            <a:off x="152400" y="32766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87753" name="Text Box 9"/>
          <p:cNvSpPr txBox="1">
            <a:spLocks noChangeArrowheads="1"/>
          </p:cNvSpPr>
          <p:nvPr/>
        </p:nvSpPr>
        <p:spPr bwMode="auto">
          <a:xfrm>
            <a:off x="990600" y="3048000"/>
            <a:ext cx="86296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996633"/>
                </a:solidFill>
                <a:latin typeface="Arial" charset="0"/>
              </a:rPr>
              <a:t>5. Cần xin lỗi khi có lỗi với bạn 	bè và em nhỏ .</a:t>
            </a:r>
          </a:p>
        </p:txBody>
      </p:sp>
      <p:sp>
        <p:nvSpPr>
          <p:cNvPr id="287754" name="Rectangle 10"/>
          <p:cNvSpPr>
            <a:spLocks noChangeArrowheads="1"/>
          </p:cNvSpPr>
          <p:nvPr/>
        </p:nvSpPr>
        <p:spPr bwMode="auto">
          <a:xfrm>
            <a:off x="152400" y="48768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87755" name="Text Box 11"/>
          <p:cNvSpPr txBox="1">
            <a:spLocks noChangeArrowheads="1"/>
          </p:cNvSpPr>
          <p:nvPr/>
        </p:nvSpPr>
        <p:spPr bwMode="auto">
          <a:xfrm>
            <a:off x="914400" y="4572000"/>
            <a:ext cx="8229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6600"/>
                </a:solidFill>
                <a:latin typeface="Arial" charset="0"/>
              </a:rPr>
              <a:t>6. Chỉ cần xin lỗi những ng</a:t>
            </a:r>
            <a:r>
              <a:rPr lang="vi-VN">
                <a:solidFill>
                  <a:srgbClr val="006600"/>
                </a:solidFill>
                <a:latin typeface="Arial" charset="0"/>
              </a:rPr>
              <a:t>ư</a:t>
            </a:r>
            <a:r>
              <a:rPr lang="en-US">
                <a:solidFill>
                  <a:srgbClr val="006600"/>
                </a:solidFill>
                <a:latin typeface="Arial" charset="0"/>
              </a:rPr>
              <a:t>ời 	mình quen biết.</a:t>
            </a:r>
          </a:p>
        </p:txBody>
      </p:sp>
      <p:sp>
        <p:nvSpPr>
          <p:cNvPr id="287761" name="Rectangle 17"/>
          <p:cNvSpPr>
            <a:spLocks noChangeArrowheads="1"/>
          </p:cNvSpPr>
          <p:nvPr/>
        </p:nvSpPr>
        <p:spPr bwMode="auto">
          <a:xfrm>
            <a:off x="3341688" y="74295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0066"/>
                </a:solidFill>
                <a:latin typeface="Arial" charset="0"/>
              </a:rPr>
              <a:t>Đ</a:t>
            </a:r>
          </a:p>
        </p:txBody>
      </p:sp>
      <p:sp>
        <p:nvSpPr>
          <p:cNvPr id="287763" name="Rectangle 19"/>
          <p:cNvSpPr>
            <a:spLocks noChangeArrowheads="1"/>
          </p:cNvSpPr>
          <p:nvPr/>
        </p:nvSpPr>
        <p:spPr bwMode="auto">
          <a:xfrm>
            <a:off x="5594350" y="661988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006600"/>
                </a:solidFill>
                <a:latin typeface="Arial" charset="0"/>
              </a:rPr>
              <a:t>S</a:t>
            </a:r>
          </a:p>
        </p:txBody>
      </p:sp>
      <p:sp>
        <p:nvSpPr>
          <p:cNvPr id="287764" name="Rectangle 20"/>
          <p:cNvSpPr>
            <a:spLocks noChangeArrowheads="1"/>
          </p:cNvSpPr>
          <p:nvPr/>
        </p:nvSpPr>
        <p:spPr bwMode="auto">
          <a:xfrm>
            <a:off x="3319463" y="741363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0066"/>
                </a:solidFill>
                <a:latin typeface="Arial" charset="0"/>
              </a:rPr>
              <a:t>Đ</a:t>
            </a:r>
          </a:p>
        </p:txBody>
      </p:sp>
    </p:spTree>
  </p:cSld>
  <p:clrMapOvr>
    <a:masterClrMapping/>
  </p:clrMapOvr>
  <p:transition spd="slow">
    <p:strips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7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7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-0.34271 0.1541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77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2877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877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877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877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7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7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-0.33021 0.3988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877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2877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877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877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877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7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7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7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7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L -0.58282 0.633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877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" y="3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3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2877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877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2877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877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50" grpId="0" animBg="1"/>
      <p:bldP spid="287751" grpId="0"/>
      <p:bldP spid="287752" grpId="0" animBg="1"/>
      <p:bldP spid="287753" grpId="0"/>
      <p:bldP spid="287754" grpId="0" animBg="1"/>
      <p:bldP spid="287755" grpId="0"/>
      <p:bldP spid="287761" grpId="0"/>
      <p:bldP spid="287761" grpId="1"/>
      <p:bldP spid="287763" grpId="0"/>
      <p:bldP spid="287763" grpId="1"/>
      <p:bldP spid="287764" grpId="0"/>
      <p:bldP spid="28776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AutoShape 8" descr="Diagonal brick"/>
          <p:cNvSpPr>
            <a:spLocks noChangeArrowheads="1"/>
          </p:cNvSpPr>
          <p:nvPr/>
        </p:nvSpPr>
        <p:spPr bwMode="auto">
          <a:xfrm>
            <a:off x="381000" y="609600"/>
            <a:ext cx="8382000" cy="3200400"/>
          </a:xfrm>
          <a:prstGeom prst="wedgeRectCallout">
            <a:avLst>
              <a:gd name="adj1" fmla="val -1023"/>
              <a:gd name="adj2" fmla="val 87750"/>
            </a:avLst>
          </a:prstGeom>
          <a:pattFill prst="diagBrick">
            <a:fgClr>
              <a:srgbClr val="FF9999"/>
            </a:fgClr>
            <a:bgClr>
              <a:srgbClr val="FFFFFF"/>
            </a:bgClr>
          </a:pattFill>
          <a:ln w="9525">
            <a:solidFill>
              <a:srgbClr val="FF99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800" b="1">
                <a:solidFill>
                  <a:srgbClr val="0000FF"/>
                </a:solidFill>
                <a:latin typeface="Arial" charset="0"/>
              </a:rPr>
              <a:t>Biết nhận lỗi và sửa lỗi sẽ giúp em mau tiến bộ và </a:t>
            </a:r>
            <a:r>
              <a:rPr lang="vi-VN" sz="4800" b="1">
                <a:solidFill>
                  <a:srgbClr val="0000FF"/>
                </a:solidFill>
                <a:latin typeface="Arial" charset="0"/>
              </a:rPr>
              <a:t>đư</a:t>
            </a:r>
            <a:r>
              <a:rPr lang="en-US" sz="4800" b="1">
                <a:solidFill>
                  <a:srgbClr val="0000FF"/>
                </a:solidFill>
                <a:latin typeface="Arial" charset="0"/>
              </a:rPr>
              <a:t>ợc mọi ng</a:t>
            </a:r>
            <a:r>
              <a:rPr lang="vi-VN" sz="4800" b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4800" b="1">
                <a:solidFill>
                  <a:srgbClr val="0000FF"/>
                </a:solidFill>
                <a:latin typeface="Arial" charset="0"/>
              </a:rPr>
              <a:t>ời yêu mến .</a:t>
            </a:r>
          </a:p>
        </p:txBody>
      </p:sp>
      <p:pic>
        <p:nvPicPr>
          <p:cNvPr id="21507" name="Picture 10" descr="F9849DCFA90C473196ECD16214E7700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4343400"/>
            <a:ext cx="2971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3" descr="Bellcol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4" descr="Bellcol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1219200" y="1371600"/>
            <a:ext cx="6400800" cy="3352800"/>
          </a:xfrm>
          <a:prstGeom prst="star16">
            <a:avLst>
              <a:gd name="adj" fmla="val 37500"/>
            </a:avLst>
          </a:prstGeom>
          <a:solidFill>
            <a:srgbClr val="FFFF66"/>
          </a:solidFill>
          <a:ln w="12700">
            <a:solidFill>
              <a:srgbClr val="CC9900"/>
            </a:solidFill>
            <a:miter lim="800000"/>
            <a:headEnd/>
            <a:tailEnd/>
          </a:ln>
          <a:effectLst>
            <a:outerShdw dist="74053" dir="18057825" sx="125000" sy="125000" algn="br" rotWithShape="0">
              <a:srgbClr val="FFFF66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endParaRPr lang="en-US" sz="4800">
              <a:latin typeface="Arial" charset="0"/>
            </a:endParaRPr>
          </a:p>
        </p:txBody>
      </p:sp>
      <p:sp>
        <p:nvSpPr>
          <p:cNvPr id="5136" name="WordArt 16"/>
          <p:cNvSpPr>
            <a:spLocks noChangeArrowheads="1" noChangeShapeType="1" noTextEdit="1"/>
          </p:cNvSpPr>
          <p:nvPr/>
        </p:nvSpPr>
        <p:spPr bwMode="auto">
          <a:xfrm>
            <a:off x="2286000" y="2209800"/>
            <a:ext cx="44196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Nhận xét</a:t>
            </a:r>
          </a:p>
        </p:txBody>
      </p:sp>
      <p:pic>
        <p:nvPicPr>
          <p:cNvPr id="21512" name="Picture 17" descr="ani_rose1%5b1%5d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5029200"/>
            <a:ext cx="866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3" ac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mph" presetSubtype="0" accel="50000" decel="50000" autoRev="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51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nimBg="1"/>
      <p:bldP spid="5128" grpId="1" animBg="1"/>
      <p:bldP spid="5128" grpId="2" animBg="1"/>
      <p:bldP spid="5135" grpId="0" animBg="1"/>
      <p:bldP spid="51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_011_1~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492" name="AutoShape 4" descr="Narrow horizontal"/>
          <p:cNvSpPr>
            <a:spLocks noChangeArrowheads="1"/>
          </p:cNvSpPr>
          <p:nvPr/>
        </p:nvSpPr>
        <p:spPr bwMode="auto">
          <a:xfrm>
            <a:off x="685800" y="838200"/>
            <a:ext cx="2971800" cy="1066800"/>
          </a:xfrm>
          <a:prstGeom prst="roundRect">
            <a:avLst>
              <a:gd name="adj" fmla="val 16667"/>
            </a:avLst>
          </a:prstGeom>
          <a:pattFill prst="narHorz">
            <a:fgClr>
              <a:srgbClr val="3399FF"/>
            </a:fgClr>
            <a:bgClr>
              <a:schemeClr val="bg1"/>
            </a:bgClr>
          </a:pattFill>
          <a:ln w="9525">
            <a:solidFill>
              <a:srgbClr val="A50021"/>
            </a:solidFill>
            <a:round/>
            <a:headEnd/>
            <a:tailEnd/>
          </a:ln>
          <a:effectLst>
            <a:outerShdw dist="346875" dir="1424970" sx="125000" sy="125000" algn="br" rotWithShape="0">
              <a:srgbClr val="00009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4800">
                <a:solidFill>
                  <a:schemeClr val="accent2"/>
                </a:solidFill>
                <a:latin typeface="Arial" charset="0"/>
              </a:rPr>
              <a:t>Bài mới </a:t>
            </a:r>
          </a:p>
        </p:txBody>
      </p:sp>
      <p:sp>
        <p:nvSpPr>
          <p:cNvPr id="191493" name="WordArt 5" descr="Horizontal brick"/>
          <p:cNvSpPr>
            <a:spLocks noChangeArrowheads="1" noChangeShapeType="1" noTextEdit="1"/>
          </p:cNvSpPr>
          <p:nvPr/>
        </p:nvSpPr>
        <p:spPr bwMode="auto">
          <a:xfrm>
            <a:off x="685800" y="2286000"/>
            <a:ext cx="8077200" cy="29718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7C80"/>
                  </a:solidFill>
                  <a:round/>
                  <a:headEnd/>
                  <a:tailEnd/>
                </a:ln>
                <a:pattFill prst="horzBrick">
                  <a:fgClr>
                    <a:srgbClr val="FF9900"/>
                  </a:fgClr>
                  <a:bgClr>
                    <a:srgbClr val="FFFFFF"/>
                  </a:bgClr>
                </a:pattFill>
                <a:effectLst>
                  <a:outerShdw dist="102391" dir="10372499" algn="ctr" rotWithShape="0">
                    <a:srgbClr val="CC6600"/>
                  </a:outerShdw>
                </a:effectLst>
                <a:latin typeface="Arial"/>
                <a:cs typeface="Arial"/>
              </a:rPr>
              <a:t>Gọn gàng, ngăn nắp.</a:t>
            </a:r>
            <a:endParaRPr lang="en-US" sz="3600" kern="10">
              <a:ln w="9525">
                <a:solidFill>
                  <a:srgbClr val="FF7C80"/>
                </a:solidFill>
                <a:round/>
                <a:headEnd/>
                <a:tailEnd/>
              </a:ln>
              <a:pattFill prst="horzBrick">
                <a:fgClr>
                  <a:srgbClr val="FF9900"/>
                </a:fgClr>
                <a:bgClr>
                  <a:srgbClr val="FFFFFF"/>
                </a:bgClr>
              </a:pattFill>
              <a:effectLst>
                <a:outerShdw dist="102391" dir="10372499" algn="ctr" rotWithShape="0">
                  <a:srgbClr val="CC66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91495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381750"/>
            <a:ext cx="533400" cy="47625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ransition spd="slow">
    <p:strips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14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9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2" grpId="0" animBg="1"/>
      <p:bldP spid="191493" grpId="0" animBg="1"/>
      <p:bldP spid="19149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6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</p:pic>
      <p:sp>
        <p:nvSpPr>
          <p:cNvPr id="97284" name="WordArt 4" descr="Brown marble"/>
          <p:cNvSpPr>
            <a:spLocks noChangeArrowheads="1" noChangeShapeType="1" noTextEdit="1"/>
          </p:cNvSpPr>
          <p:nvPr/>
        </p:nvSpPr>
        <p:spPr bwMode="auto">
          <a:xfrm>
            <a:off x="2438400" y="1676400"/>
            <a:ext cx="441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Hoạt động 2</a:t>
            </a:r>
            <a:endParaRPr lang="en-US" sz="3600" kern="10">
              <a:ln w="9525">
                <a:round/>
                <a:headEnd/>
                <a:tailEnd/>
              </a:ln>
              <a:blipFill dpi="0" rotWithShape="1">
                <a:blip r:embed="rId5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97285" name="WordArt 5" descr="Shingle"/>
          <p:cNvSpPr>
            <a:spLocks noChangeArrowheads="1" noChangeShapeType="1" noTextEdit="1"/>
          </p:cNvSpPr>
          <p:nvPr/>
        </p:nvSpPr>
        <p:spPr bwMode="auto">
          <a:xfrm>
            <a:off x="1752600" y="3048000"/>
            <a:ext cx="5943600" cy="1981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pattFill prst="shingle">
                  <a:fgClr>
                    <a:srgbClr val="663300"/>
                  </a:fgClr>
                  <a:bgClr>
                    <a:srgbClr val="FFFFFF"/>
                  </a:bgClr>
                </a:pattFill>
                <a:latin typeface="Arial"/>
                <a:cs typeface="Arial"/>
              </a:rPr>
              <a:t>Quan sát tranh</a:t>
            </a:r>
          </a:p>
        </p:txBody>
      </p:sp>
      <p:sp>
        <p:nvSpPr>
          <p:cNvPr id="97287" name="WordArt 7"/>
          <p:cNvSpPr>
            <a:spLocks noChangeArrowheads="1" noChangeShapeType="1" noTextEdit="1"/>
          </p:cNvSpPr>
          <p:nvPr/>
        </p:nvSpPr>
        <p:spPr bwMode="auto">
          <a:xfrm>
            <a:off x="1981200" y="5181600"/>
            <a:ext cx="5715000" cy="914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2857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và trả lời câu hỏi</a:t>
            </a:r>
          </a:p>
        </p:txBody>
      </p:sp>
    </p:spTree>
  </p:cSld>
  <p:clrMapOvr>
    <a:masterClrMapping/>
  </p:clrMapOvr>
  <p:transition spd="slow">
    <p:strips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 animBg="1"/>
      <p:bldP spid="97285" grpId="0" animBg="1"/>
      <p:bldP spid="972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3" name="AutoShape 5"/>
          <p:cNvSpPr>
            <a:spLocks noChangeArrowheads="1"/>
          </p:cNvSpPr>
          <p:nvPr/>
        </p:nvSpPr>
        <p:spPr bwMode="auto">
          <a:xfrm>
            <a:off x="0" y="3886200"/>
            <a:ext cx="1371600" cy="1295400"/>
          </a:xfrm>
          <a:prstGeom prst="star8">
            <a:avLst>
              <a:gd name="adj" fmla="val 38250"/>
            </a:avLst>
          </a:prstGeom>
          <a:solidFill>
            <a:srgbClr val="008000"/>
          </a:solidFill>
          <a:ln w="9525">
            <a:solidFill>
              <a:srgbClr val="99FF99"/>
            </a:solidFill>
            <a:miter lim="800000"/>
            <a:headEnd/>
            <a:tailEnd/>
          </a:ln>
          <a:effectLst>
            <a:outerShdw dist="261817" dir="3054368" sx="125000" sy="125000" algn="br" rotWithShape="0">
              <a:schemeClr val="folHlink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FF66"/>
                </a:solidFill>
                <a:latin typeface="Arial" charset="0"/>
              </a:rPr>
              <a:t>1.</a:t>
            </a:r>
          </a:p>
        </p:txBody>
      </p:sp>
      <p:sp>
        <p:nvSpPr>
          <p:cNvPr id="283654" name="Text Box 6"/>
          <p:cNvSpPr txBox="1">
            <a:spLocks noChangeArrowheads="1"/>
          </p:cNvSpPr>
          <p:nvPr/>
        </p:nvSpPr>
        <p:spPr bwMode="auto">
          <a:xfrm>
            <a:off x="0" y="5029200"/>
            <a:ext cx="9144000" cy="1446213"/>
          </a:xfrm>
          <a:prstGeom prst="rect">
            <a:avLst/>
          </a:prstGeom>
          <a:gradFill rotWithShape="1">
            <a:gsLst>
              <a:gs pos="0">
                <a:srgbClr val="99FFCC"/>
              </a:gs>
              <a:gs pos="100000">
                <a:srgbClr val="FF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6"/>
              </a:buBlip>
            </a:pPr>
            <a:r>
              <a:rPr lang="en-US" sz="4400">
                <a:solidFill>
                  <a:srgbClr val="FF0000"/>
                </a:solidFill>
                <a:latin typeface="Arial" charset="0"/>
              </a:rPr>
              <a:t>Bạn nhỏ trong tranh </a:t>
            </a:r>
            <a:r>
              <a:rPr lang="vi-VN" sz="4400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4400">
                <a:solidFill>
                  <a:srgbClr val="FF0000"/>
                </a:solidFill>
                <a:latin typeface="Arial" charset="0"/>
              </a:rPr>
              <a:t>ang cất sách vở </a:t>
            </a:r>
            <a:r>
              <a:rPr lang="vi-VN" sz="4400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4400">
                <a:solidFill>
                  <a:srgbClr val="FF0000"/>
                </a:solidFill>
                <a:latin typeface="Arial" charset="0"/>
              </a:rPr>
              <a:t>ã học xong lên giá sách.</a:t>
            </a:r>
          </a:p>
        </p:txBody>
      </p:sp>
      <p:sp>
        <p:nvSpPr>
          <p:cNvPr id="283655" name="Text Box 7"/>
          <p:cNvSpPr txBox="1">
            <a:spLocks noChangeArrowheads="1"/>
          </p:cNvSpPr>
          <p:nvPr/>
        </p:nvSpPr>
        <p:spPr bwMode="auto">
          <a:xfrm>
            <a:off x="0" y="5638800"/>
            <a:ext cx="9144000" cy="769938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rgbClr val="0000FF"/>
                </a:solidFill>
                <a:latin typeface="Arial" charset="0"/>
              </a:rPr>
              <a:t>Bạn nhỏ trong tranh </a:t>
            </a:r>
            <a:r>
              <a:rPr lang="vi-VN" sz="44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4400">
                <a:solidFill>
                  <a:srgbClr val="0000FF"/>
                </a:solidFill>
                <a:latin typeface="Arial" charset="0"/>
              </a:rPr>
              <a:t>ang làm gì ?</a:t>
            </a:r>
          </a:p>
        </p:txBody>
      </p:sp>
      <p:sp>
        <p:nvSpPr>
          <p:cNvPr id="283662" name="AutoShape 14"/>
          <p:cNvSpPr>
            <a:spLocks noChangeArrowheads="1"/>
          </p:cNvSpPr>
          <p:nvPr/>
        </p:nvSpPr>
        <p:spPr bwMode="auto">
          <a:xfrm>
            <a:off x="7772400" y="4572000"/>
            <a:ext cx="1371600" cy="1295400"/>
          </a:xfrm>
          <a:prstGeom prst="star8">
            <a:avLst>
              <a:gd name="adj" fmla="val 38250"/>
            </a:avLst>
          </a:prstGeom>
          <a:solidFill>
            <a:srgbClr val="008000"/>
          </a:solidFill>
          <a:ln w="9525">
            <a:solidFill>
              <a:srgbClr val="99FF99"/>
            </a:solidFill>
            <a:miter lim="800000"/>
            <a:headEnd/>
            <a:tailEnd/>
          </a:ln>
          <a:effectLst>
            <a:outerShdw dist="261817" dir="3054368" sx="125000" sy="125000" algn="br" rotWithShape="0">
              <a:schemeClr val="folHlink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FF66"/>
                </a:solidFill>
                <a:latin typeface="Arial" charset="0"/>
              </a:rPr>
              <a:t>2.</a:t>
            </a:r>
          </a:p>
        </p:txBody>
      </p:sp>
      <p:sp>
        <p:nvSpPr>
          <p:cNvPr id="24582" name="Text Box 15"/>
          <p:cNvSpPr txBox="1">
            <a:spLocks noChangeArrowheads="1"/>
          </p:cNvSpPr>
          <p:nvPr/>
        </p:nvSpPr>
        <p:spPr bwMode="auto">
          <a:xfrm>
            <a:off x="0" y="28194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83664" name="Text Box 16"/>
          <p:cNvSpPr txBox="1">
            <a:spLocks noChangeArrowheads="1"/>
          </p:cNvSpPr>
          <p:nvPr/>
        </p:nvSpPr>
        <p:spPr bwMode="auto">
          <a:xfrm>
            <a:off x="0" y="5699125"/>
            <a:ext cx="9144000" cy="1323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latin typeface="Arial" charset="0"/>
              </a:rPr>
              <a:t>Bạn làm nh</a:t>
            </a:r>
            <a:r>
              <a:rPr lang="vi-VN" b="1">
                <a:solidFill>
                  <a:srgbClr val="CC0000"/>
                </a:solidFill>
                <a:latin typeface="Arial" charset="0"/>
              </a:rPr>
              <a:t>ư</a:t>
            </a:r>
            <a:r>
              <a:rPr lang="en-US" b="1">
                <a:solidFill>
                  <a:srgbClr val="CC0000"/>
                </a:solidFill>
                <a:latin typeface="Arial" charset="0"/>
              </a:rPr>
              <a:t> thế </a:t>
            </a:r>
            <a:r>
              <a:rPr lang="vi-VN" b="1">
                <a:solidFill>
                  <a:srgbClr val="CC0000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CC0000"/>
                </a:solidFill>
                <a:latin typeface="Arial" charset="0"/>
              </a:rPr>
              <a:t>ể nhằm mục </a:t>
            </a:r>
            <a:r>
              <a:rPr lang="vi-VN" b="1">
                <a:solidFill>
                  <a:srgbClr val="CC0000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CC0000"/>
                </a:solidFill>
                <a:latin typeface="Arial" charset="0"/>
              </a:rPr>
              <a:t>ích gì?</a:t>
            </a:r>
          </a:p>
        </p:txBody>
      </p:sp>
      <p:sp>
        <p:nvSpPr>
          <p:cNvPr id="283665" name="Text Box 17"/>
          <p:cNvSpPr txBox="1">
            <a:spLocks noChangeArrowheads="1"/>
          </p:cNvSpPr>
          <p:nvPr/>
        </p:nvSpPr>
        <p:spPr bwMode="auto">
          <a:xfrm>
            <a:off x="0" y="4327525"/>
            <a:ext cx="9144000" cy="2554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7"/>
              </a:buBlip>
            </a:pPr>
            <a:r>
              <a:rPr lang="en-US" sz="3200" b="1">
                <a:solidFill>
                  <a:srgbClr val="CC0000"/>
                </a:solidFill>
                <a:latin typeface="Arial" charset="0"/>
              </a:rPr>
              <a:t>Bạn làm nh</a:t>
            </a:r>
            <a:r>
              <a:rPr lang="vi-VN" sz="3200" b="1">
                <a:solidFill>
                  <a:srgbClr val="CC0000"/>
                </a:solidFill>
                <a:latin typeface="Arial" charset="0"/>
              </a:rPr>
              <a:t>ư</a:t>
            </a:r>
            <a:r>
              <a:rPr lang="en-US" sz="3200" b="1">
                <a:solidFill>
                  <a:srgbClr val="CC0000"/>
                </a:solidFill>
                <a:latin typeface="Arial" charset="0"/>
              </a:rPr>
              <a:t> thế </a:t>
            </a:r>
            <a:r>
              <a:rPr lang="vi-VN" sz="3200" b="1">
                <a:solidFill>
                  <a:srgbClr val="CC0000"/>
                </a:solidFill>
                <a:latin typeface="Arial" charset="0"/>
              </a:rPr>
              <a:t>đ</a:t>
            </a:r>
            <a:r>
              <a:rPr lang="en-US" sz="3200" b="1">
                <a:solidFill>
                  <a:srgbClr val="CC0000"/>
                </a:solidFill>
                <a:latin typeface="Arial" charset="0"/>
              </a:rPr>
              <a:t>ể:</a:t>
            </a:r>
          </a:p>
          <a:p>
            <a:pPr>
              <a:spcBef>
                <a:spcPct val="50000"/>
              </a:spcBef>
              <a:buFontTx/>
              <a:buBlip>
                <a:blip r:embed="rId8"/>
              </a:buBlip>
            </a:pPr>
            <a:r>
              <a:rPr lang="en-US" sz="3200" b="1">
                <a:solidFill>
                  <a:srgbClr val="A50021"/>
                </a:solidFill>
                <a:latin typeface="Arial" charset="0"/>
              </a:rPr>
              <a:t> Giữ gìn, bảo quản sách vở, làm cho sách vở luôn phẳng phiu.</a:t>
            </a:r>
          </a:p>
          <a:p>
            <a:pPr>
              <a:spcBef>
                <a:spcPct val="50000"/>
              </a:spcBef>
              <a:buFontTx/>
              <a:buBlip>
                <a:blip r:embed="rId8"/>
              </a:buBlip>
            </a:pPr>
            <a:r>
              <a:rPr lang="en-US" sz="3200" b="1">
                <a:solidFill>
                  <a:srgbClr val="3333FF"/>
                </a:solidFill>
                <a:latin typeface="Arial" charset="0"/>
              </a:rPr>
              <a:t> Gọn gàng nhà cửa và n</a:t>
            </a:r>
            <a:r>
              <a:rPr lang="vi-VN" sz="3200" b="1">
                <a:solidFill>
                  <a:srgbClr val="3333FF"/>
                </a:solidFill>
                <a:latin typeface="Arial" charset="0"/>
              </a:rPr>
              <a:t>ơ</a:t>
            </a:r>
            <a:r>
              <a:rPr lang="en-US" sz="3200" b="1">
                <a:solidFill>
                  <a:srgbClr val="3333FF"/>
                </a:solidFill>
                <a:latin typeface="Arial" charset="0"/>
              </a:rPr>
              <a:t>i học tập của mình.</a:t>
            </a:r>
          </a:p>
        </p:txBody>
      </p:sp>
      <p:pic>
        <p:nvPicPr>
          <p:cNvPr id="24585" name="Picture 18" descr="Untitled-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47800" y="381000"/>
            <a:ext cx="5791200" cy="392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8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8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3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3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3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3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8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83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83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2836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2836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2836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3" grpId="0" animBg="1"/>
      <p:bldP spid="283653" grpId="1" animBg="1"/>
      <p:bldP spid="283654" grpId="0" animBg="1"/>
      <p:bldP spid="283654" grpId="1" animBg="1"/>
      <p:bldP spid="283655" grpId="0" animBg="1"/>
      <p:bldP spid="283655" grpId="1" animBg="1"/>
      <p:bldP spid="283662" grpId="0" animBg="1"/>
      <p:bldP spid="283664" grpId="0" animBg="1"/>
      <p:bldP spid="283664" grpId="1" animBg="1"/>
      <p:bldP spid="28366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4507</TotalTime>
  <Words>847</Words>
  <Application>Microsoft PowerPoint</Application>
  <PresentationFormat>On-screen Show (4:3)</PresentationFormat>
  <Paragraphs>97</Paragraphs>
  <Slides>25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VNI-Souvir</vt:lpstr>
      <vt:lpstr>Arial</vt:lpstr>
      <vt:lpstr>Calibri</vt:lpstr>
      <vt:lpstr>Wingdings</vt:lpstr>
      <vt:lpstr>VNI-Times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CSTeam</cp:lastModifiedBy>
  <cp:revision>111</cp:revision>
  <dcterms:created xsi:type="dcterms:W3CDTF">2007-07-24T04:53:04Z</dcterms:created>
  <dcterms:modified xsi:type="dcterms:W3CDTF">2016-06-29T08:54:19Z</dcterms:modified>
</cp:coreProperties>
</file>